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7" r:id="rId1"/>
  </p:sldMasterIdLst>
  <p:notesMasterIdLst>
    <p:notesMasterId r:id="rId29"/>
  </p:notesMasterIdLst>
  <p:sldIdLst>
    <p:sldId id="256" r:id="rId2"/>
    <p:sldId id="282"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5" r:id="rId21"/>
    <p:sldId id="274" r:id="rId22"/>
    <p:sldId id="276" r:id="rId23"/>
    <p:sldId id="281" r:id="rId24"/>
    <p:sldId id="280" r:id="rId25"/>
    <p:sldId id="278" r:id="rId26"/>
    <p:sldId id="279" r:id="rId27"/>
    <p:sldId id="27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2418A8D-78AF-4E8F-9CB8-5C65B4504BF2}">
          <p14:sldIdLst>
            <p14:sldId id="256"/>
            <p14:sldId id="282"/>
            <p14:sldId id="257"/>
            <p14:sldId id="258"/>
            <p14:sldId id="259"/>
            <p14:sldId id="260"/>
            <p14:sldId id="261"/>
            <p14:sldId id="262"/>
            <p14:sldId id="263"/>
            <p14:sldId id="264"/>
            <p14:sldId id="265"/>
            <p14:sldId id="266"/>
            <p14:sldId id="267"/>
            <p14:sldId id="268"/>
            <p14:sldId id="269"/>
            <p14:sldId id="270"/>
            <p14:sldId id="271"/>
            <p14:sldId id="272"/>
            <p14:sldId id="273"/>
            <p14:sldId id="275"/>
            <p14:sldId id="274"/>
            <p14:sldId id="276"/>
            <p14:sldId id="281"/>
            <p14:sldId id="280"/>
            <p14:sldId id="278"/>
            <p14:sldId id="279"/>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86" autoAdjust="0"/>
    <p:restoredTop sz="95097" autoAdjust="0"/>
  </p:normalViewPr>
  <p:slideViewPr>
    <p:cSldViewPr snapToGrid="0">
      <p:cViewPr varScale="1">
        <p:scale>
          <a:sx n="79" d="100"/>
          <a:sy n="79" d="100"/>
        </p:scale>
        <p:origin x="859" y="77"/>
      </p:cViewPr>
      <p:guideLst/>
    </p:cSldViewPr>
  </p:slideViewPr>
  <p:outlineViewPr>
    <p:cViewPr>
      <p:scale>
        <a:sx n="33" d="100"/>
        <a:sy n="33" d="100"/>
      </p:scale>
      <p:origin x="0" y="-778"/>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Lst>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_rels/viewProps.xml.rels><?xml version="1.0" encoding="UTF-8" standalone="yes"?>
<Relationships xmlns="http://schemas.openxmlformats.org/package/2006/relationships"><Relationship Id="rId8" Type="http://schemas.openxmlformats.org/officeDocument/2006/relationships/slide" Target="slides/slide8.xml"/><Relationship Id="rId13" Type="http://schemas.openxmlformats.org/officeDocument/2006/relationships/slide" Target="slides/slide13.xml"/><Relationship Id="rId18" Type="http://schemas.openxmlformats.org/officeDocument/2006/relationships/slide" Target="slides/slide18.xml"/><Relationship Id="rId26" Type="http://schemas.openxmlformats.org/officeDocument/2006/relationships/slide" Target="slides/slide26.xml"/><Relationship Id="rId3" Type="http://schemas.openxmlformats.org/officeDocument/2006/relationships/slide" Target="slides/slide3.xml"/><Relationship Id="rId21" Type="http://schemas.openxmlformats.org/officeDocument/2006/relationships/slide" Target="slides/slide21.xml"/><Relationship Id="rId7" Type="http://schemas.openxmlformats.org/officeDocument/2006/relationships/slide" Target="slides/slide7.xml"/><Relationship Id="rId12" Type="http://schemas.openxmlformats.org/officeDocument/2006/relationships/slide" Target="slides/slide12.xml"/><Relationship Id="rId17" Type="http://schemas.openxmlformats.org/officeDocument/2006/relationships/slide" Target="slides/slide17.xml"/><Relationship Id="rId25" Type="http://schemas.openxmlformats.org/officeDocument/2006/relationships/slide" Target="slides/slide25.xml"/><Relationship Id="rId2" Type="http://schemas.openxmlformats.org/officeDocument/2006/relationships/slide" Target="slides/slide2.xml"/><Relationship Id="rId16" Type="http://schemas.openxmlformats.org/officeDocument/2006/relationships/slide" Target="slides/slide16.xml"/><Relationship Id="rId20" Type="http://schemas.openxmlformats.org/officeDocument/2006/relationships/slide" Target="slides/slide20.xml"/><Relationship Id="rId1" Type="http://schemas.openxmlformats.org/officeDocument/2006/relationships/slide" Target="slides/slide1.xml"/><Relationship Id="rId6" Type="http://schemas.openxmlformats.org/officeDocument/2006/relationships/slide" Target="slides/slide6.xml"/><Relationship Id="rId11" Type="http://schemas.openxmlformats.org/officeDocument/2006/relationships/slide" Target="slides/slide11.xml"/><Relationship Id="rId24" Type="http://schemas.openxmlformats.org/officeDocument/2006/relationships/slide" Target="slides/slide24.xml"/><Relationship Id="rId5" Type="http://schemas.openxmlformats.org/officeDocument/2006/relationships/slide" Target="slides/slide5.xml"/><Relationship Id="rId15" Type="http://schemas.openxmlformats.org/officeDocument/2006/relationships/slide" Target="slides/slide15.xml"/><Relationship Id="rId23" Type="http://schemas.openxmlformats.org/officeDocument/2006/relationships/slide" Target="slides/slide23.xml"/><Relationship Id="rId10" Type="http://schemas.openxmlformats.org/officeDocument/2006/relationships/slide" Target="slides/slide10.xml"/><Relationship Id="rId19" Type="http://schemas.openxmlformats.org/officeDocument/2006/relationships/slide" Target="slides/slide19.xml"/><Relationship Id="rId4" Type="http://schemas.openxmlformats.org/officeDocument/2006/relationships/slide" Target="slides/slide4.xml"/><Relationship Id="rId9" Type="http://schemas.openxmlformats.org/officeDocument/2006/relationships/slide" Target="slides/slide9.xml"/><Relationship Id="rId14" Type="http://schemas.openxmlformats.org/officeDocument/2006/relationships/slide" Target="slides/slide14.xml"/><Relationship Id="rId22" Type="http://schemas.openxmlformats.org/officeDocument/2006/relationships/slide" Target="slides/slide22.xml"/><Relationship Id="rId27" Type="http://schemas.openxmlformats.org/officeDocument/2006/relationships/slide" Target="slides/slide2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FA2D9E-4B1F-4466-B6C4-43735A547A02}" type="datetimeFigureOut">
              <a:rPr lang="en-US" smtClean="0"/>
              <a:t>8/15/2023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1350E9-3AD1-4F38-AE33-806974E15E04}" type="slidenum">
              <a:rPr lang="en-US" smtClean="0"/>
              <a:t>‹#›</a:t>
            </a:fld>
            <a:endParaRPr lang="en-US"/>
          </a:p>
        </p:txBody>
      </p:sp>
    </p:spTree>
    <p:extLst>
      <p:ext uri="{BB962C8B-B14F-4D97-AF65-F5344CB8AC3E}">
        <p14:creationId xmlns:p14="http://schemas.microsoft.com/office/powerpoint/2010/main" val="2109184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7823D695-26AC-407B-9177-1B7B71FE2D5A}" type="datetime1">
              <a:rPr lang="en-US" smtClean="0"/>
              <a:t>8/15/2023</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3389203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1866A19-22EC-4651-89B6-311D211C9AE8}" type="datetime1">
              <a:rPr lang="en-US" smtClean="0"/>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2435646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53722F-18C7-4CEF-825B-BA26F88A6B89}" type="datetime1">
              <a:rPr lang="en-US" smtClean="0"/>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33417720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A9FF34-E169-41CE-B3AC-001304EC544A}" type="datetime1">
              <a:rPr lang="en-US" smtClean="0"/>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EB70B8-7050-42DF-BBDB-EDECBB1F96FB}"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832426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36C8299-3BD2-494C-B04F-292F61526E50}" type="datetime1">
              <a:rPr lang="en-US" smtClean="0"/>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42210797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66C61F5-4EB7-4AD6-A905-2079067676D7}" type="datetime1">
              <a:rPr lang="en-US" smtClean="0"/>
              <a:t>8/15/2023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9872802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E93C11E-55E3-46F4-856D-737F3BEEFD21}" type="datetime1">
              <a:rPr lang="en-US" smtClean="0"/>
              <a:t>8/15/2023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20507790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97A20-EFE9-4747-B3FE-E1C7BBD80D41}" type="datetime1">
              <a:rPr lang="en-US" smtClean="0"/>
              <a:t>8/15/2023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30972875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43B034-ECB5-45F1-B7D5-5120A2AA2102}" type="datetime1">
              <a:rPr lang="en-US" smtClean="0"/>
              <a:t>8/15/2023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330438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BA16D8-3C78-4A12-B1E0-911613041CD0}" type="datetime1">
              <a:rPr lang="en-US" smtClean="0"/>
              <a:t>8/15/2023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766113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13274E-95A4-4A78-BADB-9F733C1FD36D}" type="datetime1">
              <a:rPr lang="en-US" smtClean="0"/>
              <a:t>8/15/2023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1858156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599EF6-35B7-4447-B8DF-7F7DA68829BD}" type="datetime1">
              <a:rPr lang="en-US" smtClean="0"/>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3151362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68FF301-67C1-479E-940B-E96266FFB121}" type="datetime1">
              <a:rPr lang="en-US" smtClean="0"/>
              <a:t>8/15/2023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188072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3975E69-4A14-4DAB-B707-6390B0C5CDA2}" type="datetime1">
              <a:rPr lang="en-US" smtClean="0"/>
              <a:t>8/15/2023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2546611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6315C7-4A27-4FC7-8A07-FC53A471B59E}" type="datetime1">
              <a:rPr lang="en-US" smtClean="0"/>
              <a:t>8/15/2023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3489695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1A9DCC-6E80-4778-B04B-01004D61D3EE}" type="datetime1">
              <a:rPr lang="en-US" smtClean="0"/>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34251413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1323F6-DEF3-4324-A737-CFBEF7CDB744}" type="datetime1">
              <a:rPr lang="en-US" smtClean="0"/>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EB70B8-7050-42DF-BBDB-EDECBB1F96FB}" type="slidenum">
              <a:rPr lang="en-US" smtClean="0"/>
              <a:t>‹#›</a:t>
            </a:fld>
            <a:endParaRPr lang="en-US"/>
          </a:p>
        </p:txBody>
      </p:sp>
    </p:spTree>
    <p:extLst>
      <p:ext uri="{BB962C8B-B14F-4D97-AF65-F5344CB8AC3E}">
        <p14:creationId xmlns:p14="http://schemas.microsoft.com/office/powerpoint/2010/main" val="1961741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66564C2-719D-4817-B077-36ECEED20B03}" type="datetime1">
              <a:rPr lang="en-US" smtClean="0"/>
              <a:t>8/15/2023</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EEB70B8-7050-42DF-BBDB-EDECBB1F96FB}" type="slidenum">
              <a:rPr lang="en-US" smtClean="0"/>
              <a:t>‹#›</a:t>
            </a:fld>
            <a:endParaRPr lang="en-US"/>
          </a:p>
        </p:txBody>
      </p:sp>
    </p:spTree>
    <p:extLst>
      <p:ext uri="{BB962C8B-B14F-4D97-AF65-F5344CB8AC3E}">
        <p14:creationId xmlns:p14="http://schemas.microsoft.com/office/powerpoint/2010/main" val="2108212062"/>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17.xml"/><Relationship Id="rId13" Type="http://schemas.openxmlformats.org/officeDocument/2006/relationships/slide" Target="slide24.xml"/><Relationship Id="rId3" Type="http://schemas.openxmlformats.org/officeDocument/2006/relationships/slide" Target="slide4.xml"/><Relationship Id="rId7" Type="http://schemas.openxmlformats.org/officeDocument/2006/relationships/slide" Target="slide16.xml"/><Relationship Id="rId12" Type="http://schemas.openxmlformats.org/officeDocument/2006/relationships/slide" Target="slide23.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13.xml"/><Relationship Id="rId11" Type="http://schemas.openxmlformats.org/officeDocument/2006/relationships/slide" Target="slide22.xml"/><Relationship Id="rId5" Type="http://schemas.openxmlformats.org/officeDocument/2006/relationships/slide" Target="slide8.xml"/><Relationship Id="rId10" Type="http://schemas.openxmlformats.org/officeDocument/2006/relationships/slide" Target="slide21.xml"/><Relationship Id="rId4" Type="http://schemas.openxmlformats.org/officeDocument/2006/relationships/slide" Target="slide7.xml"/><Relationship Id="rId9" Type="http://schemas.openxmlformats.org/officeDocument/2006/relationships/slide" Target="slide20.xml"/><Relationship Id="rId14" Type="http://schemas.openxmlformats.org/officeDocument/2006/relationships/slide" Target="slide25.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hyperlink" Target="https://arxiv.org/abs/1609.04802" TargetMode="External"/><Relationship Id="rId3" Type="http://schemas.openxmlformats.org/officeDocument/2006/relationships/hyperlink" Target="https://ieeexplore.ieee.org/document/913592" TargetMode="External"/><Relationship Id="rId7" Type="http://schemas.openxmlformats.org/officeDocument/2006/relationships/hyperlink" Target="https://openaccess.thecvf.com/content_cvpr_2017_workshops/w12/html/Lim_Enhanced_Deep_Residual_CVPR_2017_paper.html?ref=https://githubhelp.com" TargetMode="External"/><Relationship Id="rId2" Type="http://schemas.openxmlformats.org/officeDocument/2006/relationships/hyperlink" Target="https://link.springer.com/article/10.1007/BF01200891" TargetMode="External"/><Relationship Id="rId1" Type="http://schemas.openxmlformats.org/officeDocument/2006/relationships/slideLayout" Target="../slideLayouts/slideLayout2.xml"/><Relationship Id="rId6" Type="http://schemas.openxmlformats.org/officeDocument/2006/relationships/hyperlink" Target="https://link.springer.com/article/10.1023/A:1011136812633" TargetMode="External"/><Relationship Id="rId5" Type="http://schemas.openxmlformats.org/officeDocument/2006/relationships/hyperlink" Target="https://ieeexplore.ieee.org/document/226249" TargetMode="External"/><Relationship Id="rId4" Type="http://schemas.openxmlformats.org/officeDocument/2006/relationships/hyperlink" Target="https://www.sciencedirect.com/science/article/abs/pii/104996529190045L" TargetMode="External"/><Relationship Id="rId9" Type="http://schemas.openxmlformats.org/officeDocument/2006/relationships/hyperlink" Target="Deep%20Residual%20Learning%20for%20Image%20Recognition"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arxiv.org/abs/1910.06849" TargetMode="External"/><Relationship Id="rId2" Type="http://schemas.openxmlformats.org/officeDocument/2006/relationships/hyperlink" Target="https://arxiv.org/abs/1406.2661" TargetMode="External"/><Relationship Id="rId1" Type="http://schemas.openxmlformats.org/officeDocument/2006/relationships/slideLayout" Target="../slideLayouts/slideLayout2.xml"/><Relationship Id="rId6" Type="http://schemas.openxmlformats.org/officeDocument/2006/relationships/hyperlink" Target="https://arxiv.org/abs/2007.02133" TargetMode="External"/><Relationship Id="rId5" Type="http://schemas.openxmlformats.org/officeDocument/2006/relationships/hyperlink" Target="Simple%20and%20Deep%20Graph%20Attention%20Networks" TargetMode="External"/><Relationship Id="rId4" Type="http://schemas.openxmlformats.org/officeDocument/2006/relationships/hyperlink" Target="https://arxiv.org/abs/2006.07739"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E6D321-B5FD-808B-1F1E-5C7078B7CB7C}"/>
              </a:ext>
            </a:extLst>
          </p:cNvPr>
          <p:cNvSpPr>
            <a:spLocks noGrp="1"/>
          </p:cNvSpPr>
          <p:nvPr>
            <p:ph type="ctrTitle"/>
          </p:nvPr>
        </p:nvSpPr>
        <p:spPr>
          <a:xfrm>
            <a:off x="2212532" y="628072"/>
            <a:ext cx="7766936" cy="947418"/>
          </a:xfrm>
        </p:spPr>
        <p:txBody>
          <a:bodyPr/>
          <a:lstStyle/>
          <a:p>
            <a:pPr algn="ctr"/>
            <a:r>
              <a:rPr lang="en-US" dirty="0">
                <a:solidFill>
                  <a:schemeClr val="bg2">
                    <a:lumMod val="75000"/>
                  </a:schemeClr>
                </a:solidFill>
              </a:rPr>
              <a:t>Image Super Resolution</a:t>
            </a:r>
          </a:p>
        </p:txBody>
      </p:sp>
      <p:sp>
        <p:nvSpPr>
          <p:cNvPr id="3" name="Subtitle 2">
            <a:extLst>
              <a:ext uri="{FF2B5EF4-FFF2-40B4-BE49-F238E27FC236}">
                <a16:creationId xmlns:a16="http://schemas.microsoft.com/office/drawing/2014/main" id="{9D481B30-8F7B-8F8F-EEDD-13A5790A72D1}"/>
              </a:ext>
            </a:extLst>
          </p:cNvPr>
          <p:cNvSpPr>
            <a:spLocks noGrp="1"/>
          </p:cNvSpPr>
          <p:nvPr>
            <p:ph type="subTitle" idx="1"/>
          </p:nvPr>
        </p:nvSpPr>
        <p:spPr>
          <a:xfrm>
            <a:off x="2212532" y="2178586"/>
            <a:ext cx="7766936" cy="1096899"/>
          </a:xfrm>
        </p:spPr>
        <p:txBody>
          <a:bodyPr>
            <a:normAutofit/>
          </a:bodyPr>
          <a:lstStyle/>
          <a:p>
            <a:pPr algn="ctr"/>
            <a:r>
              <a:rPr lang="en-US" sz="2400" b="1" dirty="0">
                <a:solidFill>
                  <a:srgbClr val="002060"/>
                </a:solidFill>
              </a:rPr>
              <a:t>Deep Leaning approach for </a:t>
            </a:r>
          </a:p>
          <a:p>
            <a:pPr algn="ctr"/>
            <a:r>
              <a:rPr lang="en-US" sz="2400" b="1" dirty="0">
                <a:solidFill>
                  <a:srgbClr val="002060"/>
                </a:solidFill>
              </a:rPr>
              <a:t>single image super resolution (SISR)</a:t>
            </a:r>
          </a:p>
        </p:txBody>
      </p:sp>
      <p:pic>
        <p:nvPicPr>
          <p:cNvPr id="1026" name="Picture 2">
            <a:extLst>
              <a:ext uri="{FF2B5EF4-FFF2-40B4-BE49-F238E27FC236}">
                <a16:creationId xmlns:a16="http://schemas.microsoft.com/office/drawing/2014/main" id="{E6F8BF35-4A90-E75D-513A-8B20650BEEB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094" t="2850" r="17455" b="76178"/>
          <a:stretch/>
        </p:blipFill>
        <p:spPr bwMode="auto">
          <a:xfrm>
            <a:off x="2691106" y="3784204"/>
            <a:ext cx="2813095" cy="23239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51E7AED-2BC8-5681-4EAB-D1D7DC44B2D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753" t="27200" r="12703" b="52239"/>
          <a:stretch/>
        </p:blipFill>
        <p:spPr bwMode="auto">
          <a:xfrm>
            <a:off x="7501653" y="3784204"/>
            <a:ext cx="2813095" cy="232398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5096390E-ECB7-422C-4E51-B581D6AC9744}"/>
              </a:ext>
            </a:extLst>
          </p:cNvPr>
          <p:cNvCxnSpPr>
            <a:cxnSpLocks/>
          </p:cNvCxnSpPr>
          <p:nvPr/>
        </p:nvCxnSpPr>
        <p:spPr>
          <a:xfrm>
            <a:off x="5811520" y="4823460"/>
            <a:ext cx="1371600"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578335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AD1F4-DFA1-5DCF-247D-E366F134C386}"/>
              </a:ext>
            </a:extLst>
          </p:cNvPr>
          <p:cNvSpPr>
            <a:spLocks noGrp="1"/>
          </p:cNvSpPr>
          <p:nvPr>
            <p:ph type="title"/>
          </p:nvPr>
        </p:nvSpPr>
        <p:spPr/>
        <p:txBody>
          <a:bodyPr/>
          <a:lstStyle/>
          <a:p>
            <a:r>
              <a:rPr lang="en-US" dirty="0">
                <a:solidFill>
                  <a:srgbClr val="002060"/>
                </a:solidFill>
              </a:rPr>
              <a:t>Sr-Res-Net Results</a:t>
            </a:r>
          </a:p>
        </p:txBody>
      </p:sp>
      <p:pic>
        <p:nvPicPr>
          <p:cNvPr id="5" name="Content Placeholder 4">
            <a:extLst>
              <a:ext uri="{FF2B5EF4-FFF2-40B4-BE49-F238E27FC236}">
                <a16:creationId xmlns:a16="http://schemas.microsoft.com/office/drawing/2014/main" id="{E91A25D7-ABB7-1EBD-5F45-9F18F33CF9E7}"/>
              </a:ext>
            </a:extLst>
          </p:cNvPr>
          <p:cNvPicPr>
            <a:picLocks noGrp="1" noChangeAspect="1"/>
          </p:cNvPicPr>
          <p:nvPr>
            <p:ph idx="1"/>
          </p:nvPr>
        </p:nvPicPr>
        <p:blipFill rotWithShape="1">
          <a:blip r:embed="rId2"/>
          <a:srcRect l="55463" t="2088" r="27462" b="81373"/>
          <a:stretch/>
        </p:blipFill>
        <p:spPr>
          <a:xfrm>
            <a:off x="6786880" y="2145143"/>
            <a:ext cx="3972560" cy="2736386"/>
          </a:xfrm>
        </p:spPr>
      </p:pic>
      <p:pic>
        <p:nvPicPr>
          <p:cNvPr id="7" name="Picture 6">
            <a:extLst>
              <a:ext uri="{FF2B5EF4-FFF2-40B4-BE49-F238E27FC236}">
                <a16:creationId xmlns:a16="http://schemas.microsoft.com/office/drawing/2014/main" id="{3D2C7C19-B4BF-C8C1-959F-1A79E7215747}"/>
              </a:ext>
            </a:extLst>
          </p:cNvPr>
          <p:cNvPicPr>
            <a:picLocks noChangeAspect="1"/>
          </p:cNvPicPr>
          <p:nvPr/>
        </p:nvPicPr>
        <p:blipFill rotWithShape="1">
          <a:blip r:embed="rId2"/>
          <a:srcRect l="2482" t="2085" r="80342" b="81403"/>
          <a:stretch/>
        </p:blipFill>
        <p:spPr>
          <a:xfrm>
            <a:off x="1595119" y="2145143"/>
            <a:ext cx="3972560" cy="2736386"/>
          </a:xfrm>
          <a:prstGeom prst="rect">
            <a:avLst/>
          </a:prstGeom>
        </p:spPr>
      </p:pic>
      <p:sp>
        <p:nvSpPr>
          <p:cNvPr id="6" name="Slide Number Placeholder 5">
            <a:extLst>
              <a:ext uri="{FF2B5EF4-FFF2-40B4-BE49-F238E27FC236}">
                <a16:creationId xmlns:a16="http://schemas.microsoft.com/office/drawing/2014/main" id="{FE246949-F390-B920-175F-13A5723D568C}"/>
              </a:ext>
            </a:extLst>
          </p:cNvPr>
          <p:cNvSpPr>
            <a:spLocks noGrp="1"/>
          </p:cNvSpPr>
          <p:nvPr>
            <p:ph type="sldNum" sz="quarter" idx="12"/>
          </p:nvPr>
        </p:nvSpPr>
        <p:spPr/>
        <p:txBody>
          <a:bodyPr/>
          <a:lstStyle/>
          <a:p>
            <a:fld id="{6EEB70B8-7050-42DF-BBDB-EDECBB1F96FB}" type="slidenum">
              <a:rPr lang="en-US" smtClean="0"/>
              <a:t>10</a:t>
            </a:fld>
            <a:endParaRPr lang="en-US"/>
          </a:p>
        </p:txBody>
      </p:sp>
    </p:spTree>
    <p:extLst>
      <p:ext uri="{BB962C8B-B14F-4D97-AF65-F5344CB8AC3E}">
        <p14:creationId xmlns:p14="http://schemas.microsoft.com/office/powerpoint/2010/main" val="281304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9A82F-210F-A537-BF5F-EE382C58D6F6}"/>
              </a:ext>
            </a:extLst>
          </p:cNvPr>
          <p:cNvSpPr>
            <a:spLocks noGrp="1"/>
          </p:cNvSpPr>
          <p:nvPr>
            <p:ph type="title"/>
          </p:nvPr>
        </p:nvSpPr>
        <p:spPr/>
        <p:txBody>
          <a:bodyPr/>
          <a:lstStyle/>
          <a:p>
            <a:r>
              <a:rPr lang="en-US" dirty="0">
                <a:solidFill>
                  <a:srgbClr val="002060"/>
                </a:solidFill>
              </a:rPr>
              <a:t>Sr-Res-Net Results</a:t>
            </a:r>
          </a:p>
        </p:txBody>
      </p:sp>
      <p:pic>
        <p:nvPicPr>
          <p:cNvPr id="5" name="Content Placeholder 4">
            <a:extLst>
              <a:ext uri="{FF2B5EF4-FFF2-40B4-BE49-F238E27FC236}">
                <a16:creationId xmlns:a16="http://schemas.microsoft.com/office/drawing/2014/main" id="{E5028FFD-B5EC-7B7D-BD3F-765C780BF0A8}"/>
              </a:ext>
            </a:extLst>
          </p:cNvPr>
          <p:cNvPicPr>
            <a:picLocks noGrp="1" noChangeAspect="1"/>
          </p:cNvPicPr>
          <p:nvPr>
            <p:ph idx="1"/>
          </p:nvPr>
        </p:nvPicPr>
        <p:blipFill rotWithShape="1">
          <a:blip r:embed="rId2"/>
          <a:srcRect l="55372" t="61979" r="27407" b="21859"/>
          <a:stretch/>
        </p:blipFill>
        <p:spPr>
          <a:xfrm>
            <a:off x="6733476" y="1971906"/>
            <a:ext cx="3985324" cy="2914188"/>
          </a:xfrm>
        </p:spPr>
      </p:pic>
      <p:pic>
        <p:nvPicPr>
          <p:cNvPr id="6" name="Content Placeholder 4">
            <a:extLst>
              <a:ext uri="{FF2B5EF4-FFF2-40B4-BE49-F238E27FC236}">
                <a16:creationId xmlns:a16="http://schemas.microsoft.com/office/drawing/2014/main" id="{65239350-EAC0-65A6-F013-13D2B314DB3A}"/>
              </a:ext>
            </a:extLst>
          </p:cNvPr>
          <p:cNvPicPr>
            <a:picLocks noChangeAspect="1"/>
          </p:cNvPicPr>
          <p:nvPr/>
        </p:nvPicPr>
        <p:blipFill rotWithShape="1">
          <a:blip r:embed="rId2"/>
          <a:srcRect l="2469" t="61803" r="80311" b="21688"/>
          <a:stretch/>
        </p:blipFill>
        <p:spPr>
          <a:xfrm>
            <a:off x="1698751" y="1971906"/>
            <a:ext cx="3985324" cy="2914188"/>
          </a:xfrm>
          <a:prstGeom prst="rect">
            <a:avLst/>
          </a:prstGeom>
        </p:spPr>
      </p:pic>
      <p:sp>
        <p:nvSpPr>
          <p:cNvPr id="7" name="Slide Number Placeholder 6">
            <a:extLst>
              <a:ext uri="{FF2B5EF4-FFF2-40B4-BE49-F238E27FC236}">
                <a16:creationId xmlns:a16="http://schemas.microsoft.com/office/drawing/2014/main" id="{75F07F25-D94F-80EF-CF7F-433D5FAD1062}"/>
              </a:ext>
            </a:extLst>
          </p:cNvPr>
          <p:cNvSpPr>
            <a:spLocks noGrp="1"/>
          </p:cNvSpPr>
          <p:nvPr>
            <p:ph type="sldNum" sz="quarter" idx="12"/>
          </p:nvPr>
        </p:nvSpPr>
        <p:spPr/>
        <p:txBody>
          <a:bodyPr/>
          <a:lstStyle/>
          <a:p>
            <a:fld id="{6EEB70B8-7050-42DF-BBDB-EDECBB1F96FB}" type="slidenum">
              <a:rPr lang="en-US" smtClean="0"/>
              <a:t>11</a:t>
            </a:fld>
            <a:endParaRPr lang="en-US"/>
          </a:p>
        </p:txBody>
      </p:sp>
    </p:spTree>
    <p:extLst>
      <p:ext uri="{BB962C8B-B14F-4D97-AF65-F5344CB8AC3E}">
        <p14:creationId xmlns:p14="http://schemas.microsoft.com/office/powerpoint/2010/main" val="17898979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3AAA9-8B0A-818B-0AE0-B1B07E95551B}"/>
              </a:ext>
            </a:extLst>
          </p:cNvPr>
          <p:cNvSpPr>
            <a:spLocks noGrp="1"/>
          </p:cNvSpPr>
          <p:nvPr>
            <p:ph type="title"/>
          </p:nvPr>
        </p:nvSpPr>
        <p:spPr/>
        <p:txBody>
          <a:bodyPr/>
          <a:lstStyle/>
          <a:p>
            <a:r>
              <a:rPr lang="en-US" dirty="0">
                <a:solidFill>
                  <a:srgbClr val="002060"/>
                </a:solidFill>
              </a:rPr>
              <a:t>Sr-Res-Net Results</a:t>
            </a:r>
          </a:p>
        </p:txBody>
      </p:sp>
      <p:pic>
        <p:nvPicPr>
          <p:cNvPr id="8" name="Picture 7">
            <a:extLst>
              <a:ext uri="{FF2B5EF4-FFF2-40B4-BE49-F238E27FC236}">
                <a16:creationId xmlns:a16="http://schemas.microsoft.com/office/drawing/2014/main" id="{C09AAA82-F564-91A2-FEBE-F14E0D3D6939}"/>
              </a:ext>
            </a:extLst>
          </p:cNvPr>
          <p:cNvPicPr>
            <a:picLocks noChangeAspect="1"/>
          </p:cNvPicPr>
          <p:nvPr/>
        </p:nvPicPr>
        <p:blipFill rotWithShape="1">
          <a:blip r:embed="rId2"/>
          <a:srcRect l="55372" t="21851" r="27514" b="61408"/>
          <a:stretch/>
        </p:blipFill>
        <p:spPr>
          <a:xfrm>
            <a:off x="6744652" y="2113026"/>
            <a:ext cx="4004628" cy="3230574"/>
          </a:xfrm>
          <a:prstGeom prst="rect">
            <a:avLst/>
          </a:prstGeom>
        </p:spPr>
      </p:pic>
      <p:pic>
        <p:nvPicPr>
          <p:cNvPr id="9" name="Picture 8">
            <a:extLst>
              <a:ext uri="{FF2B5EF4-FFF2-40B4-BE49-F238E27FC236}">
                <a16:creationId xmlns:a16="http://schemas.microsoft.com/office/drawing/2014/main" id="{304E2A07-08F4-CD30-D53E-6D871B514942}"/>
              </a:ext>
            </a:extLst>
          </p:cNvPr>
          <p:cNvPicPr>
            <a:picLocks noChangeAspect="1"/>
          </p:cNvPicPr>
          <p:nvPr/>
        </p:nvPicPr>
        <p:blipFill rotWithShape="1">
          <a:blip r:embed="rId2"/>
          <a:srcRect l="2349" t="21851" r="80537" b="61704"/>
          <a:stretch/>
        </p:blipFill>
        <p:spPr>
          <a:xfrm>
            <a:off x="1442720" y="2097088"/>
            <a:ext cx="4114800" cy="3262451"/>
          </a:xfrm>
          <a:prstGeom prst="rect">
            <a:avLst/>
          </a:prstGeom>
        </p:spPr>
      </p:pic>
      <p:sp>
        <p:nvSpPr>
          <p:cNvPr id="5" name="Slide Number Placeholder 4">
            <a:extLst>
              <a:ext uri="{FF2B5EF4-FFF2-40B4-BE49-F238E27FC236}">
                <a16:creationId xmlns:a16="http://schemas.microsoft.com/office/drawing/2014/main" id="{9988F9CF-2DC1-EFA4-9D70-6BF3FAA20109}"/>
              </a:ext>
            </a:extLst>
          </p:cNvPr>
          <p:cNvSpPr>
            <a:spLocks noGrp="1"/>
          </p:cNvSpPr>
          <p:nvPr>
            <p:ph type="sldNum" sz="quarter" idx="12"/>
          </p:nvPr>
        </p:nvSpPr>
        <p:spPr/>
        <p:txBody>
          <a:bodyPr/>
          <a:lstStyle/>
          <a:p>
            <a:fld id="{6EEB70B8-7050-42DF-BBDB-EDECBB1F96FB}" type="slidenum">
              <a:rPr lang="en-US" smtClean="0"/>
              <a:t>12</a:t>
            </a:fld>
            <a:endParaRPr lang="en-US"/>
          </a:p>
        </p:txBody>
      </p:sp>
    </p:spTree>
    <p:extLst>
      <p:ext uri="{BB962C8B-B14F-4D97-AF65-F5344CB8AC3E}">
        <p14:creationId xmlns:p14="http://schemas.microsoft.com/office/powerpoint/2010/main" val="2693615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2BD5D-BCC2-8FD2-4AB5-C0419C49A42A}"/>
              </a:ext>
            </a:extLst>
          </p:cNvPr>
          <p:cNvSpPr>
            <a:spLocks noGrp="1"/>
          </p:cNvSpPr>
          <p:nvPr>
            <p:ph type="title"/>
          </p:nvPr>
        </p:nvSpPr>
        <p:spPr/>
        <p:txBody>
          <a:bodyPr/>
          <a:lstStyle/>
          <a:p>
            <a:r>
              <a:rPr lang="en-US" dirty="0">
                <a:solidFill>
                  <a:srgbClr val="002060"/>
                </a:solidFill>
              </a:rPr>
              <a:t>Sr-</a:t>
            </a:r>
            <a:r>
              <a:rPr lang="en-US" dirty="0" err="1">
                <a:solidFill>
                  <a:srgbClr val="002060"/>
                </a:solidFill>
              </a:rPr>
              <a:t>gan</a:t>
            </a:r>
            <a:endParaRPr lang="en-US" dirty="0">
              <a:solidFill>
                <a:srgbClr val="002060"/>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351F0FF-79AA-39AC-8C29-7F67EE23AF77}"/>
                  </a:ext>
                </a:extLst>
              </p:cNvPr>
              <p:cNvSpPr>
                <a:spLocks noGrp="1"/>
              </p:cNvSpPr>
              <p:nvPr>
                <p:ph idx="1"/>
              </p:nvPr>
            </p:nvSpPr>
            <p:spPr>
              <a:xfrm>
                <a:off x="1141412" y="1607127"/>
                <a:ext cx="9905999" cy="4959928"/>
              </a:xfrm>
            </p:spPr>
            <p:txBody>
              <a:bodyPr/>
              <a:lstStyle/>
              <a:p>
                <a:r>
                  <a:rPr lang="en-US" dirty="0">
                    <a:solidFill>
                      <a:schemeClr val="tx1"/>
                    </a:solidFill>
                  </a:rPr>
                  <a:t>This network use GAN architecture that introduced in 2014 [9].</a:t>
                </a:r>
              </a:p>
              <a:p>
                <a:r>
                  <a:rPr lang="en-US" dirty="0">
                    <a:solidFill>
                      <a:schemeClr val="tx1"/>
                    </a:solidFill>
                  </a:rPr>
                  <a:t>In this network we use a generator that is similar to SR-ResNet and a discriminator.</a:t>
                </a:r>
              </a:p>
              <a:p>
                <a:r>
                  <a:rPr lang="en-US" dirty="0">
                    <a:solidFill>
                      <a:schemeClr val="tx1"/>
                    </a:solidFill>
                  </a:rPr>
                  <a:t>The discriminator role is to identify fake image form real images.</a:t>
                </a:r>
              </a:p>
              <a:p>
                <a:r>
                  <a:rPr lang="en-US" dirty="0">
                    <a:solidFill>
                      <a:schemeClr val="tx1"/>
                    </a:solidFill>
                  </a:rPr>
                  <a:t>This optimization problem in GAN networks is :</a:t>
                </a:r>
              </a:p>
              <a:p>
                <a:pPr marL="0" indent="0">
                  <a:buNone/>
                </a:pPr>
                <a14:m>
                  <m:oMathPara xmlns:m="http://schemas.openxmlformats.org/officeDocument/2006/math">
                    <m:oMathParaPr>
                      <m:jc m:val="center"/>
                    </m:oMathParaPr>
                    <m:oMath xmlns:m="http://schemas.openxmlformats.org/officeDocument/2006/math">
                      <m:func>
                        <m:funcPr>
                          <m:ctrlPr>
                            <a:rPr lang="en-US" i="1" smtClean="0">
                              <a:solidFill>
                                <a:schemeClr val="tx1"/>
                              </a:solidFill>
                              <a:latin typeface="Cambria Math" panose="02040503050406030204" pitchFamily="18" charset="0"/>
                            </a:rPr>
                          </m:ctrlPr>
                        </m:funcPr>
                        <m:fName>
                          <m:limLow>
                            <m:limLowPr>
                              <m:ctrlPr>
                                <a:rPr lang="en-US" i="1" smtClean="0">
                                  <a:solidFill>
                                    <a:schemeClr val="tx1"/>
                                  </a:solidFill>
                                  <a:latin typeface="Cambria Math" panose="02040503050406030204" pitchFamily="18" charset="0"/>
                                </a:rPr>
                              </m:ctrlPr>
                            </m:limLowPr>
                            <m:e>
                              <m:r>
                                <m:rPr>
                                  <m:sty m:val="p"/>
                                </m:rPr>
                                <a:rPr lang="en-US" i="0" smtClean="0">
                                  <a:solidFill>
                                    <a:schemeClr val="tx1"/>
                                  </a:solidFill>
                                  <a:latin typeface="Cambria Math" panose="02040503050406030204" pitchFamily="18" charset="0"/>
                                </a:rPr>
                                <m:t>min</m:t>
                              </m:r>
                            </m:e>
                            <m:lim>
                              <m:r>
                                <a:rPr lang="en-US" b="0" i="1" smtClean="0">
                                  <a:solidFill>
                                    <a:schemeClr val="tx1"/>
                                  </a:solidFill>
                                  <a:latin typeface="Cambria Math" panose="02040503050406030204" pitchFamily="18" charset="0"/>
                                </a:rPr>
                                <m:t>𝐺</m:t>
                              </m:r>
                            </m:lim>
                          </m:limLow>
                        </m:fName>
                        <m:e>
                          <m:func>
                            <m:funcPr>
                              <m:ctrlPr>
                                <a:rPr lang="en-US" i="1" smtClean="0">
                                  <a:solidFill>
                                    <a:schemeClr val="tx1"/>
                                  </a:solidFill>
                                  <a:latin typeface="Cambria Math" panose="02040503050406030204" pitchFamily="18" charset="0"/>
                                </a:rPr>
                              </m:ctrlPr>
                            </m:funcPr>
                            <m:fName>
                              <m:limLow>
                                <m:limLowPr>
                                  <m:ctrlPr>
                                    <a:rPr lang="en-US" i="1" smtClean="0">
                                      <a:solidFill>
                                        <a:schemeClr val="tx1"/>
                                      </a:solidFill>
                                      <a:latin typeface="Cambria Math" panose="02040503050406030204" pitchFamily="18" charset="0"/>
                                    </a:rPr>
                                  </m:ctrlPr>
                                </m:limLowPr>
                                <m:e>
                                  <m:r>
                                    <m:rPr>
                                      <m:sty m:val="p"/>
                                    </m:rPr>
                                    <a:rPr lang="en-US" i="0" smtClean="0">
                                      <a:solidFill>
                                        <a:schemeClr val="tx1"/>
                                      </a:solidFill>
                                      <a:latin typeface="Cambria Math" panose="02040503050406030204" pitchFamily="18" charset="0"/>
                                    </a:rPr>
                                    <m:t>max</m:t>
                                  </m:r>
                                </m:e>
                                <m:lim>
                                  <m:r>
                                    <a:rPr lang="en-US" b="0" i="1" smtClean="0">
                                      <a:solidFill>
                                        <a:schemeClr val="tx1"/>
                                      </a:solidFill>
                                      <a:latin typeface="Cambria Math" panose="02040503050406030204" pitchFamily="18" charset="0"/>
                                    </a:rPr>
                                    <m:t>𝐷</m:t>
                                  </m:r>
                                </m:lim>
                              </m:limLow>
                            </m:fName>
                            <m:e>
                              <m:r>
                                <a:rPr lang="en-US" b="0" i="1" smtClean="0">
                                  <a:solidFill>
                                    <a:schemeClr val="tx1"/>
                                  </a:solidFill>
                                  <a:latin typeface="Cambria Math" panose="02040503050406030204" pitchFamily="18" charset="0"/>
                                </a:rPr>
                                <m:t>𝑉</m:t>
                              </m:r>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𝐺</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𝐷</m:t>
                                  </m:r>
                                </m:e>
                              </m:d>
                            </m:e>
                          </m:func>
                        </m:e>
                      </m:func>
                    </m:oMath>
                  </m:oMathPara>
                </a14:m>
                <a:endParaRPr lang="en-US" dirty="0">
                  <a:solidFill>
                    <a:schemeClr val="tx1"/>
                  </a:solidFill>
                </a:endParaRPr>
              </a:p>
              <a:p>
                <a:pPr marL="0" indent="0">
                  <a:buNone/>
                </a:pPr>
                <a:r>
                  <a:rPr lang="en-US" dirty="0">
                    <a:solidFill>
                      <a:schemeClr val="tx1"/>
                    </a:solidFill>
                  </a:rPr>
                  <a:t>            where       </a:t>
                </a:r>
                <a14:m>
                  <m:oMath xmlns:m="http://schemas.openxmlformats.org/officeDocument/2006/math">
                    <m:r>
                      <a:rPr lang="en-US" b="0" i="1" smtClean="0">
                        <a:solidFill>
                          <a:schemeClr val="tx1"/>
                        </a:solidFill>
                        <a:latin typeface="Cambria Math" panose="02040503050406030204" pitchFamily="18" charset="0"/>
                      </a:rPr>
                      <m:t>𝑉</m:t>
                    </m:r>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𝐺</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𝐷</m:t>
                        </m:r>
                      </m:e>
                    </m:d>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𝐸</m:t>
                        </m:r>
                      </m:e>
                      <m:sub>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𝑝</m:t>
                            </m:r>
                          </m:e>
                          <m:sub>
                            <m:r>
                              <a:rPr lang="en-US" b="0" i="1" smtClean="0">
                                <a:solidFill>
                                  <a:schemeClr val="tx1"/>
                                </a:solidFill>
                                <a:latin typeface="Cambria Math" panose="02040503050406030204" pitchFamily="18" charset="0"/>
                              </a:rPr>
                              <m:t>𝑑𝑎𝑡𝑎</m:t>
                            </m:r>
                          </m:sub>
                        </m:sSub>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𝑥</m:t>
                            </m:r>
                          </m:e>
                        </m:d>
                      </m:sub>
                    </m:sSub>
                    <m:d>
                      <m:dPr>
                        <m:begChr m:val="["/>
                        <m:endChr m:val="]"/>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𝐷</m:t>
                        </m:r>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𝑥</m:t>
                            </m:r>
                          </m:e>
                        </m:d>
                      </m:e>
                    </m:d>
                    <m:r>
                      <a:rPr lang="en-US" b="0" i="1" smtClean="0">
                        <a:solidFill>
                          <a:schemeClr val="tx1"/>
                        </a:solidFill>
                        <a:latin typeface="Cambria Math" panose="02040503050406030204" pitchFamily="18" charset="0"/>
                      </a:rPr>
                      <m:t>+</m:t>
                    </m:r>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𝐸</m:t>
                        </m:r>
                      </m:e>
                      <m:sub>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𝑝</m:t>
                            </m:r>
                          </m:e>
                          <m:sub>
                            <m:r>
                              <a:rPr lang="en-US" b="0" i="1" smtClean="0">
                                <a:solidFill>
                                  <a:schemeClr val="tx1"/>
                                </a:solidFill>
                                <a:latin typeface="Cambria Math" panose="02040503050406030204" pitchFamily="18" charset="0"/>
                              </a:rPr>
                              <m:t>𝑧</m:t>
                            </m:r>
                          </m:sub>
                        </m:sSub>
                        <m:d>
                          <m:dPr>
                            <m:ctrlPr>
                              <a:rPr lang="en-US" i="1">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𝑧</m:t>
                            </m:r>
                          </m:e>
                        </m:d>
                      </m:sub>
                    </m:sSub>
                    <m:d>
                      <m:dPr>
                        <m:begChr m:val="["/>
                        <m:endChr m:val="]"/>
                        <m:ctrlPr>
                          <a:rPr lang="en-US" i="1">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1−</m:t>
                        </m:r>
                        <m:r>
                          <a:rPr lang="en-US" i="1">
                            <a:solidFill>
                              <a:schemeClr val="tx1"/>
                            </a:solidFill>
                            <a:latin typeface="Cambria Math" panose="02040503050406030204" pitchFamily="18" charset="0"/>
                          </a:rPr>
                          <m:t>𝐷</m:t>
                        </m:r>
                        <m:d>
                          <m:dPr>
                            <m:ctrlPr>
                              <a:rPr lang="en-US" i="1">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𝑧</m:t>
                            </m:r>
                          </m:e>
                        </m:d>
                      </m:e>
                    </m:d>
                  </m:oMath>
                </a14:m>
                <a:endParaRPr lang="en-US" dirty="0">
                  <a:solidFill>
                    <a:schemeClr val="tx1"/>
                  </a:solidFill>
                </a:endParaRPr>
              </a:p>
              <a:p>
                <a:pPr marL="0" indent="0">
                  <a:buNone/>
                </a:pPr>
                <a:endParaRPr lang="en-US" dirty="0">
                  <a:solidFill>
                    <a:schemeClr val="tx1"/>
                  </a:solidFill>
                </a:endParaRPr>
              </a:p>
            </p:txBody>
          </p:sp>
        </mc:Choice>
        <mc:Fallback xmlns="">
          <p:sp>
            <p:nvSpPr>
              <p:cNvPr id="3" name="Content Placeholder 2">
                <a:extLst>
                  <a:ext uri="{FF2B5EF4-FFF2-40B4-BE49-F238E27FC236}">
                    <a16:creationId xmlns:a16="http://schemas.microsoft.com/office/drawing/2014/main" id="{E351F0FF-79AA-39AC-8C29-7F67EE23AF77}"/>
                  </a:ext>
                </a:extLst>
              </p:cNvPr>
              <p:cNvSpPr>
                <a:spLocks noGrp="1" noRot="1" noChangeAspect="1" noMove="1" noResize="1" noEditPoints="1" noAdjustHandles="1" noChangeArrowheads="1" noChangeShapeType="1" noTextEdit="1"/>
              </p:cNvSpPr>
              <p:nvPr>
                <p:ph idx="1"/>
              </p:nvPr>
            </p:nvSpPr>
            <p:spPr>
              <a:xfrm>
                <a:off x="1141412" y="1607127"/>
                <a:ext cx="9905999" cy="4959928"/>
              </a:xfrm>
              <a:blipFill>
                <a:blip r:embed="rId2"/>
                <a:stretch>
                  <a:fillRect l="-1231" t="-1722"/>
                </a:stretch>
              </a:blipFill>
            </p:spPr>
            <p:txBody>
              <a:bodyPr/>
              <a:lstStyle/>
              <a:p>
                <a:r>
                  <a:rPr lang="en-US">
                    <a:noFill/>
                  </a:rPr>
                  <a:t> </a:t>
                </a:r>
              </a:p>
            </p:txBody>
          </p:sp>
        </mc:Fallback>
      </mc:AlternateContent>
      <p:sp>
        <p:nvSpPr>
          <p:cNvPr id="6" name="Slide Number Placeholder 5">
            <a:extLst>
              <a:ext uri="{FF2B5EF4-FFF2-40B4-BE49-F238E27FC236}">
                <a16:creationId xmlns:a16="http://schemas.microsoft.com/office/drawing/2014/main" id="{E8556F01-085D-E006-AFEF-F36C78803CD6}"/>
              </a:ext>
            </a:extLst>
          </p:cNvPr>
          <p:cNvSpPr>
            <a:spLocks noGrp="1"/>
          </p:cNvSpPr>
          <p:nvPr>
            <p:ph type="sldNum" sz="quarter" idx="12"/>
          </p:nvPr>
        </p:nvSpPr>
        <p:spPr/>
        <p:txBody>
          <a:bodyPr/>
          <a:lstStyle/>
          <a:p>
            <a:fld id="{6EEB70B8-7050-42DF-BBDB-EDECBB1F96FB}" type="slidenum">
              <a:rPr lang="en-US" smtClean="0"/>
              <a:t>13</a:t>
            </a:fld>
            <a:endParaRPr lang="en-US"/>
          </a:p>
        </p:txBody>
      </p:sp>
    </p:spTree>
    <p:extLst>
      <p:ext uri="{BB962C8B-B14F-4D97-AF65-F5344CB8AC3E}">
        <p14:creationId xmlns:p14="http://schemas.microsoft.com/office/powerpoint/2010/main" val="945422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06721AEB-B5E2-B9B1-FE2C-9FDB3D84B48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52" r="2954" b="24106"/>
          <a:stretch/>
        </p:blipFill>
        <p:spPr bwMode="auto">
          <a:xfrm>
            <a:off x="1120270" y="1293235"/>
            <a:ext cx="9951460" cy="4271529"/>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CBD697BF-B8C7-8E37-659D-8074DB660865}"/>
              </a:ext>
            </a:extLst>
          </p:cNvPr>
          <p:cNvSpPr>
            <a:spLocks noGrp="1"/>
          </p:cNvSpPr>
          <p:nvPr>
            <p:ph type="sldNum" sz="quarter" idx="12"/>
          </p:nvPr>
        </p:nvSpPr>
        <p:spPr/>
        <p:txBody>
          <a:bodyPr/>
          <a:lstStyle/>
          <a:p>
            <a:fld id="{6EEB70B8-7050-42DF-BBDB-EDECBB1F96FB}" type="slidenum">
              <a:rPr lang="en-US" smtClean="0"/>
              <a:t>14</a:t>
            </a:fld>
            <a:endParaRPr lang="en-US"/>
          </a:p>
        </p:txBody>
      </p:sp>
    </p:spTree>
    <p:extLst>
      <p:ext uri="{BB962C8B-B14F-4D97-AF65-F5344CB8AC3E}">
        <p14:creationId xmlns:p14="http://schemas.microsoft.com/office/powerpoint/2010/main" val="1556735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951BE-9A06-2740-42B0-6E4BB0DE770E}"/>
              </a:ext>
            </a:extLst>
          </p:cNvPr>
          <p:cNvSpPr>
            <a:spLocks noGrp="1"/>
          </p:cNvSpPr>
          <p:nvPr>
            <p:ph type="title"/>
          </p:nvPr>
        </p:nvSpPr>
        <p:spPr/>
        <p:txBody>
          <a:bodyPr/>
          <a:lstStyle/>
          <a:p>
            <a:r>
              <a:rPr lang="en-US" dirty="0">
                <a:solidFill>
                  <a:srgbClr val="002060"/>
                </a:solidFill>
              </a:rPr>
              <a:t>Loss Function</a:t>
            </a:r>
          </a:p>
        </p:txBody>
      </p:sp>
      <p:sp>
        <p:nvSpPr>
          <p:cNvPr id="3" name="Content Placeholder 2">
            <a:extLst>
              <a:ext uri="{FF2B5EF4-FFF2-40B4-BE49-F238E27FC236}">
                <a16:creationId xmlns:a16="http://schemas.microsoft.com/office/drawing/2014/main" id="{171B3281-3FB7-D418-0B9B-4DFB8BBF2CC1}"/>
              </a:ext>
            </a:extLst>
          </p:cNvPr>
          <p:cNvSpPr>
            <a:spLocks noGrp="1"/>
          </p:cNvSpPr>
          <p:nvPr>
            <p:ph idx="1"/>
          </p:nvPr>
        </p:nvSpPr>
        <p:spPr>
          <a:xfrm>
            <a:off x="1141413" y="1690254"/>
            <a:ext cx="9905998" cy="4692073"/>
          </a:xfrm>
        </p:spPr>
        <p:txBody>
          <a:bodyPr>
            <a:normAutofit/>
          </a:bodyPr>
          <a:lstStyle/>
          <a:p>
            <a:pPr algn="just"/>
            <a:r>
              <a:rPr lang="en-US" dirty="0"/>
              <a:t>In SR-ResNet we use MSE loss function between SR and HR image. This loss function actually smooth SR image.</a:t>
            </a:r>
          </a:p>
          <a:p>
            <a:pPr algn="just"/>
            <a:r>
              <a:rPr lang="en-US" dirty="0"/>
              <a:t>The alternative is to compute MSE loss in feature domain. Because the problem has many solution in spatial domain but limited solution in feature domain. For this task we use pre-trained VGG-19 network.</a:t>
            </a:r>
          </a:p>
          <a:p>
            <a:pPr algn="just"/>
            <a:r>
              <a:rPr lang="en-US" dirty="0"/>
              <a:t>Loss function for GAN has 2 parts :</a:t>
            </a:r>
          </a:p>
          <a:p>
            <a:pPr marL="457200" indent="-457200" algn="just">
              <a:buFont typeface="+mj-lt"/>
              <a:buAutoNum type="arabicPeriod"/>
            </a:pPr>
            <a:r>
              <a:rPr lang="en-US" sz="2000" dirty="0"/>
              <a:t>Generator loss = Content_Loss (SR_VGG, HR_VGG) + 0.001 ADV_Loss(SR, VALID).</a:t>
            </a:r>
          </a:p>
          <a:p>
            <a:pPr marL="457200" indent="-457200" algn="just">
              <a:buFont typeface="+mj-lt"/>
              <a:buAutoNum type="arabicPeriod"/>
            </a:pPr>
            <a:r>
              <a:rPr lang="en-US" sz="2000" dirty="0"/>
              <a:t>Discriminator Loss = ADV_Loss(SR, FAKE) + ADV_Loss(HR, VALID)</a:t>
            </a:r>
          </a:p>
          <a:p>
            <a:pPr algn="just"/>
            <a:r>
              <a:rPr lang="en-US" dirty="0"/>
              <a:t>All of code is available in “</a:t>
            </a:r>
            <a:r>
              <a:rPr lang="en-US" b="1" i="1" dirty="0" err="1"/>
              <a:t>image_super_resolution.ipynb</a:t>
            </a:r>
            <a:r>
              <a:rPr lang="en-US" dirty="0"/>
              <a:t>”.</a:t>
            </a:r>
          </a:p>
          <a:p>
            <a:pPr algn="just"/>
            <a:endParaRPr lang="en-US" sz="2000" dirty="0"/>
          </a:p>
        </p:txBody>
      </p:sp>
      <p:sp>
        <p:nvSpPr>
          <p:cNvPr id="6" name="Slide Number Placeholder 5">
            <a:extLst>
              <a:ext uri="{FF2B5EF4-FFF2-40B4-BE49-F238E27FC236}">
                <a16:creationId xmlns:a16="http://schemas.microsoft.com/office/drawing/2014/main" id="{F6F6152D-C069-EB89-4108-8A26CA635557}"/>
              </a:ext>
            </a:extLst>
          </p:cNvPr>
          <p:cNvSpPr>
            <a:spLocks noGrp="1"/>
          </p:cNvSpPr>
          <p:nvPr>
            <p:ph type="sldNum" sz="quarter" idx="12"/>
          </p:nvPr>
        </p:nvSpPr>
        <p:spPr/>
        <p:txBody>
          <a:bodyPr/>
          <a:lstStyle/>
          <a:p>
            <a:fld id="{6EEB70B8-7050-42DF-BBDB-EDECBB1F96FB}" type="slidenum">
              <a:rPr lang="en-US" smtClean="0"/>
              <a:t>15</a:t>
            </a:fld>
            <a:endParaRPr lang="en-US"/>
          </a:p>
        </p:txBody>
      </p:sp>
    </p:spTree>
    <p:extLst>
      <p:ext uri="{BB962C8B-B14F-4D97-AF65-F5344CB8AC3E}">
        <p14:creationId xmlns:p14="http://schemas.microsoft.com/office/powerpoint/2010/main" val="452708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5AACC-9792-9020-E98E-364231B36E4D}"/>
              </a:ext>
            </a:extLst>
          </p:cNvPr>
          <p:cNvSpPr>
            <a:spLocks noGrp="1"/>
          </p:cNvSpPr>
          <p:nvPr>
            <p:ph type="title"/>
          </p:nvPr>
        </p:nvSpPr>
        <p:spPr>
          <a:xfrm>
            <a:off x="1143001" y="-64973"/>
            <a:ext cx="9905998" cy="1478570"/>
          </a:xfrm>
        </p:spPr>
        <p:txBody>
          <a:bodyPr/>
          <a:lstStyle/>
          <a:p>
            <a:r>
              <a:rPr lang="en-US" dirty="0">
                <a:solidFill>
                  <a:srgbClr val="002060"/>
                </a:solidFill>
              </a:rPr>
              <a:t>Results And comparison</a:t>
            </a:r>
          </a:p>
        </p:txBody>
      </p:sp>
      <p:pic>
        <p:nvPicPr>
          <p:cNvPr id="5" name="Content Placeholder 4">
            <a:extLst>
              <a:ext uri="{FF2B5EF4-FFF2-40B4-BE49-F238E27FC236}">
                <a16:creationId xmlns:a16="http://schemas.microsoft.com/office/drawing/2014/main" id="{DD410289-082F-3092-9276-0197B65AB9D4}"/>
              </a:ext>
            </a:extLst>
          </p:cNvPr>
          <p:cNvPicPr>
            <a:picLocks noGrp="1" noChangeAspect="1"/>
          </p:cNvPicPr>
          <p:nvPr>
            <p:ph idx="1"/>
          </p:nvPr>
        </p:nvPicPr>
        <p:blipFill rotWithShape="1">
          <a:blip r:embed="rId2"/>
          <a:srcRect b="39867"/>
          <a:stretch/>
        </p:blipFill>
        <p:spPr>
          <a:xfrm>
            <a:off x="1237672" y="1071419"/>
            <a:ext cx="9735127" cy="5449454"/>
          </a:xfrm>
        </p:spPr>
      </p:pic>
      <p:sp>
        <p:nvSpPr>
          <p:cNvPr id="6" name="Slide Number Placeholder 5">
            <a:extLst>
              <a:ext uri="{FF2B5EF4-FFF2-40B4-BE49-F238E27FC236}">
                <a16:creationId xmlns:a16="http://schemas.microsoft.com/office/drawing/2014/main" id="{D418324F-71F5-9976-F4A6-CDD0B9FA0F10}"/>
              </a:ext>
            </a:extLst>
          </p:cNvPr>
          <p:cNvSpPr>
            <a:spLocks noGrp="1"/>
          </p:cNvSpPr>
          <p:nvPr>
            <p:ph type="sldNum" sz="quarter" idx="12"/>
          </p:nvPr>
        </p:nvSpPr>
        <p:spPr/>
        <p:txBody>
          <a:bodyPr/>
          <a:lstStyle/>
          <a:p>
            <a:fld id="{6EEB70B8-7050-42DF-BBDB-EDECBB1F96FB}" type="slidenum">
              <a:rPr lang="en-US" smtClean="0"/>
              <a:t>16</a:t>
            </a:fld>
            <a:endParaRPr lang="en-US"/>
          </a:p>
        </p:txBody>
      </p:sp>
    </p:spTree>
    <p:extLst>
      <p:ext uri="{BB962C8B-B14F-4D97-AF65-F5344CB8AC3E}">
        <p14:creationId xmlns:p14="http://schemas.microsoft.com/office/powerpoint/2010/main" val="40453934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E5C9C-EDDC-1CC0-2E27-5E0548D03774}"/>
              </a:ext>
            </a:extLst>
          </p:cNvPr>
          <p:cNvSpPr>
            <a:spLocks noGrp="1"/>
          </p:cNvSpPr>
          <p:nvPr>
            <p:ph type="title"/>
          </p:nvPr>
        </p:nvSpPr>
        <p:spPr/>
        <p:txBody>
          <a:bodyPr/>
          <a:lstStyle/>
          <a:p>
            <a:r>
              <a:rPr lang="en-US" dirty="0">
                <a:solidFill>
                  <a:srgbClr val="002060"/>
                </a:solidFill>
              </a:rPr>
              <a:t>Graph convolution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9E2A279-5F25-A745-21D5-35DE8038EE65}"/>
                  </a:ext>
                </a:extLst>
              </p:cNvPr>
              <p:cNvSpPr>
                <a:spLocks noGrp="1"/>
              </p:cNvSpPr>
              <p:nvPr>
                <p:ph idx="1"/>
              </p:nvPr>
            </p:nvSpPr>
            <p:spPr>
              <a:xfrm>
                <a:off x="1141412" y="1921164"/>
                <a:ext cx="9905999" cy="3870037"/>
              </a:xfrm>
            </p:spPr>
            <p:txBody>
              <a:bodyPr/>
              <a:lstStyle/>
              <a:p>
                <a:r>
                  <a:rPr lang="en-US" dirty="0">
                    <a:solidFill>
                      <a:schemeClr val="tx1"/>
                    </a:solidFill>
                  </a:rPr>
                  <a:t>Like convolution in grid domain, graph convolution is just and aggregation between neighbor nodes.</a:t>
                </a:r>
              </a:p>
              <a:p>
                <a:r>
                  <a:rPr lang="en-US" dirty="0">
                    <a:solidFill>
                      <a:schemeClr val="tx1"/>
                    </a:solidFill>
                  </a:rPr>
                  <a:t>If we have signal </a:t>
                </a:r>
                <a14:m>
                  <m:oMath xmlns:m="http://schemas.openxmlformats.org/officeDocument/2006/math">
                    <m:r>
                      <a:rPr lang="en-US" b="0" i="1" smtClean="0">
                        <a:solidFill>
                          <a:schemeClr val="tx1"/>
                        </a:solidFill>
                        <a:latin typeface="Cambria Math" panose="02040503050406030204" pitchFamily="18" charset="0"/>
                      </a:rPr>
                      <m:t>𝑥</m:t>
                    </m:r>
                    <m:r>
                      <a:rPr lang="en-US" b="0" i="1" smtClean="0">
                        <a:solidFill>
                          <a:schemeClr val="tx1"/>
                        </a:solidFill>
                        <a:latin typeface="Cambria Math" panose="02040503050406030204" pitchFamily="18" charset="0"/>
                      </a:rPr>
                      <m:t>=</m:t>
                    </m:r>
                    <m:sSup>
                      <m:sSupPr>
                        <m:ctrlPr>
                          <a:rPr lang="en-US" b="0" i="1" smtClean="0">
                            <a:solidFill>
                              <a:schemeClr val="tx1"/>
                            </a:solidFill>
                            <a:latin typeface="Cambria Math" panose="02040503050406030204" pitchFamily="18" charset="0"/>
                          </a:rPr>
                        </m:ctrlPr>
                      </m:sSupPr>
                      <m:e>
                        <m:d>
                          <m:dPr>
                            <m:begChr m:val="["/>
                            <m:endChr m:val="]"/>
                            <m:ctrlPr>
                              <a:rPr lang="en-US" b="0" i="1" smtClean="0">
                                <a:solidFill>
                                  <a:schemeClr val="tx1"/>
                                </a:solidFill>
                                <a:latin typeface="Cambria Math" panose="02040503050406030204" pitchFamily="18" charset="0"/>
                              </a:rPr>
                            </m:ctrlPr>
                          </m:dPr>
                          <m:e>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𝑥</m:t>
                                </m:r>
                              </m:e>
                              <m:sub>
                                <m:r>
                                  <a:rPr lang="en-US" b="0" i="1" smtClean="0">
                                    <a:solidFill>
                                      <a:schemeClr val="tx1"/>
                                    </a:solidFill>
                                    <a:latin typeface="Cambria Math" panose="02040503050406030204" pitchFamily="18" charset="0"/>
                                  </a:rPr>
                                  <m:t>0</m:t>
                                </m:r>
                              </m:sub>
                            </m:sSub>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𝑥</m:t>
                                </m:r>
                              </m:e>
                              <m:sub>
                                <m:r>
                                  <a:rPr lang="en-US" b="0" i="1" smtClean="0">
                                    <a:solidFill>
                                      <a:schemeClr val="tx1"/>
                                    </a:solidFill>
                                    <a:latin typeface="Cambria Math" panose="02040503050406030204" pitchFamily="18" charset="0"/>
                                  </a:rPr>
                                  <m:t>1</m:t>
                                </m:r>
                              </m:sub>
                            </m:sSub>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𝑥</m:t>
                                </m:r>
                              </m:e>
                              <m:sub>
                                <m:r>
                                  <a:rPr lang="en-US" b="0" i="1" smtClean="0">
                                    <a:solidFill>
                                      <a:schemeClr val="tx1"/>
                                    </a:solidFill>
                                    <a:latin typeface="Cambria Math" panose="02040503050406030204" pitchFamily="18" charset="0"/>
                                  </a:rPr>
                                  <m:t>𝑛</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1</m:t>
                                </m:r>
                              </m:sub>
                            </m:sSub>
                          </m:e>
                        </m:d>
                      </m:e>
                      <m:sup>
                        <m:r>
                          <a:rPr lang="en-US" b="0" i="1" smtClean="0">
                            <a:solidFill>
                              <a:schemeClr val="tx1"/>
                            </a:solidFill>
                            <a:latin typeface="Cambria Math" panose="02040503050406030204" pitchFamily="18" charset="0"/>
                          </a:rPr>
                          <m:t>𝑇</m:t>
                        </m:r>
                      </m:sup>
                    </m:sSup>
                  </m:oMath>
                </a14:m>
                <a:r>
                  <a:rPr lang="en-US" dirty="0">
                    <a:solidFill>
                      <a:schemeClr val="tx1"/>
                    </a:solidFill>
                  </a:rPr>
                  <a:t>, </a:t>
                </a:r>
                <a14:m>
                  <m:oMath xmlns:m="http://schemas.openxmlformats.org/officeDocument/2006/math">
                    <m:r>
                      <a:rPr lang="en-US" b="0" i="1" smtClean="0">
                        <a:solidFill>
                          <a:schemeClr val="tx1"/>
                        </a:solidFill>
                        <a:latin typeface="Cambria Math" panose="02040503050406030204" pitchFamily="18" charset="0"/>
                      </a:rPr>
                      <m:t>𝑆</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𝐴</m:t>
                    </m:r>
                    <m:r>
                      <a:rPr lang="en-US" b="0" i="1" smtClean="0">
                        <a:solidFill>
                          <a:schemeClr val="tx1"/>
                        </a:solidFill>
                        <a:latin typeface="Cambria Math" panose="02040503050406030204" pitchFamily="18" charset="0"/>
                      </a:rPr>
                      <m:t> </m:t>
                    </m:r>
                    <m:r>
                      <a:rPr lang="en-US" b="0" i="1" smtClean="0">
                        <a:solidFill>
                          <a:schemeClr val="tx1"/>
                        </a:solidFill>
                        <a:latin typeface="Cambria Math" panose="02040503050406030204" pitchFamily="18" charset="0"/>
                      </a:rPr>
                      <m:t>𝑜𝑟</m:t>
                    </m:r>
                    <m:r>
                      <a:rPr lang="en-US" b="0" i="1" smtClean="0">
                        <a:solidFill>
                          <a:schemeClr val="tx1"/>
                        </a:solidFill>
                        <a:latin typeface="Cambria Math" panose="02040503050406030204" pitchFamily="18" charset="0"/>
                      </a:rPr>
                      <m:t> </m:t>
                    </m:r>
                    <m:r>
                      <a:rPr lang="en-US" b="0" i="1" smtClean="0">
                        <a:solidFill>
                          <a:schemeClr val="tx1"/>
                        </a:solidFill>
                        <a:latin typeface="Cambria Math" panose="02040503050406030204" pitchFamily="18" charset="0"/>
                      </a:rPr>
                      <m:t>𝐿</m:t>
                    </m:r>
                  </m:oMath>
                </a14:m>
                <a:r>
                  <a:rPr lang="en-US" dirty="0">
                    <a:solidFill>
                      <a:schemeClr val="tx1"/>
                    </a:solidFill>
                  </a:rPr>
                  <a:t> and filter </a:t>
                </a:r>
                <a14:m>
                  <m:oMath xmlns:m="http://schemas.openxmlformats.org/officeDocument/2006/math">
                    <m:r>
                      <a:rPr lang="en-US" b="0" i="1" smtClean="0">
                        <a:solidFill>
                          <a:schemeClr val="tx1"/>
                        </a:solidFill>
                        <a:latin typeface="Cambria Math" panose="02040503050406030204" pitchFamily="18" charset="0"/>
                      </a:rPr>
                      <m:t>h</m:t>
                    </m:r>
                    <m:r>
                      <a:rPr lang="en-US" b="0" i="1" smtClean="0">
                        <a:solidFill>
                          <a:schemeClr val="tx1"/>
                        </a:solidFill>
                        <a:latin typeface="Cambria Math" panose="02040503050406030204" pitchFamily="18" charset="0"/>
                      </a:rPr>
                      <m:t>=</m:t>
                    </m:r>
                    <m:sSup>
                      <m:sSupPr>
                        <m:ctrlPr>
                          <a:rPr lang="en-US" b="0" i="1" smtClean="0">
                            <a:solidFill>
                              <a:schemeClr val="tx1"/>
                            </a:solidFill>
                            <a:latin typeface="Cambria Math" panose="02040503050406030204" pitchFamily="18" charset="0"/>
                          </a:rPr>
                        </m:ctrlPr>
                      </m:sSupPr>
                      <m:e>
                        <m:d>
                          <m:dPr>
                            <m:begChr m:val="["/>
                            <m:endChr m:val="]"/>
                            <m:ctrlPr>
                              <a:rPr lang="en-US" b="0" i="1" smtClean="0">
                                <a:solidFill>
                                  <a:schemeClr val="tx1"/>
                                </a:solidFill>
                                <a:latin typeface="Cambria Math" panose="02040503050406030204" pitchFamily="18" charset="0"/>
                              </a:rPr>
                            </m:ctrlPr>
                          </m:dPr>
                          <m:e>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h</m:t>
                                </m:r>
                              </m:e>
                              <m:sub>
                                <m:r>
                                  <a:rPr lang="en-US" b="0" i="1" smtClean="0">
                                    <a:solidFill>
                                      <a:schemeClr val="tx1"/>
                                    </a:solidFill>
                                    <a:latin typeface="Cambria Math" panose="02040503050406030204" pitchFamily="18" charset="0"/>
                                  </a:rPr>
                                  <m:t>0</m:t>
                                </m:r>
                              </m:sub>
                            </m:sSub>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h</m:t>
                                </m:r>
                              </m:e>
                              <m:sub>
                                <m:r>
                                  <a:rPr lang="en-US" b="0" i="1" smtClean="0">
                                    <a:solidFill>
                                      <a:schemeClr val="tx1"/>
                                    </a:solidFill>
                                    <a:latin typeface="Cambria Math" panose="02040503050406030204" pitchFamily="18" charset="0"/>
                                  </a:rPr>
                                  <m:t>1</m:t>
                                </m:r>
                              </m:sub>
                            </m:sSub>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h</m:t>
                                </m:r>
                              </m:e>
                              <m:sub>
                                <m:r>
                                  <a:rPr lang="en-US" b="0" i="1" smtClean="0">
                                    <a:solidFill>
                                      <a:schemeClr val="tx1"/>
                                    </a:solidFill>
                                    <a:latin typeface="Cambria Math" panose="02040503050406030204" pitchFamily="18" charset="0"/>
                                  </a:rPr>
                                  <m:t>𝐾</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1</m:t>
                                </m:r>
                              </m:sub>
                            </m:sSub>
                          </m:e>
                        </m:d>
                      </m:e>
                      <m:sup>
                        <m:r>
                          <a:rPr lang="en-US" b="0" i="1" smtClean="0">
                            <a:solidFill>
                              <a:schemeClr val="tx1"/>
                            </a:solidFill>
                            <a:latin typeface="Cambria Math" panose="02040503050406030204" pitchFamily="18" charset="0"/>
                          </a:rPr>
                          <m:t>𝑇</m:t>
                        </m:r>
                      </m:sup>
                    </m:sSup>
                  </m:oMath>
                </a14:m>
                <a:r>
                  <a:rPr lang="en-US" dirty="0">
                    <a:solidFill>
                      <a:schemeClr val="tx1"/>
                    </a:solidFill>
                  </a:rPr>
                  <a:t> then :</a:t>
                </a:r>
              </a:p>
              <a:p>
                <a:pPr marL="0" indent="0">
                  <a:buNone/>
                </a:pP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panose="02040503050406030204" pitchFamily="18" charset="0"/>
                        </a:rPr>
                        <m:t>𝑥</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m:t>
                          </m:r>
                        </m:e>
                        <m:sub>
                          <m:r>
                            <a:rPr lang="en-US" b="0" i="1" smtClean="0">
                              <a:solidFill>
                                <a:schemeClr val="tx1"/>
                              </a:solidFill>
                              <a:latin typeface="Cambria Math" panose="02040503050406030204" pitchFamily="18" charset="0"/>
                            </a:rPr>
                            <m:t>𝑠</m:t>
                          </m:r>
                        </m:sub>
                      </m:sSub>
                      <m:r>
                        <a:rPr lang="en-US" b="0" i="1" smtClean="0">
                          <a:solidFill>
                            <a:schemeClr val="tx1"/>
                          </a:solidFill>
                          <a:latin typeface="Cambria Math" panose="02040503050406030204" pitchFamily="18" charset="0"/>
                        </a:rPr>
                        <m:t>h</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𝐻</m:t>
                      </m:r>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𝑠</m:t>
                          </m:r>
                        </m:e>
                      </m:d>
                      <m:r>
                        <a:rPr lang="en-US" b="0" i="1" smtClean="0">
                          <a:solidFill>
                            <a:schemeClr val="tx1"/>
                          </a:solidFill>
                          <a:latin typeface="Cambria Math" panose="02040503050406030204" pitchFamily="18" charset="0"/>
                        </a:rPr>
                        <m:t>𝑥</m:t>
                      </m:r>
                      <m:r>
                        <a:rPr lang="en-US" b="0" i="1" smtClean="0">
                          <a:solidFill>
                            <a:schemeClr val="tx1"/>
                          </a:solidFill>
                          <a:latin typeface="Cambria Math" panose="02040503050406030204" pitchFamily="18" charset="0"/>
                        </a:rPr>
                        <m:t>=</m:t>
                      </m:r>
                      <m:nary>
                        <m:naryPr>
                          <m:chr m:val="∑"/>
                          <m:ctrlPr>
                            <a:rPr lang="en-US" b="0" i="1" smtClean="0">
                              <a:solidFill>
                                <a:schemeClr val="tx1"/>
                              </a:solidFill>
                              <a:latin typeface="Cambria Math" panose="02040503050406030204" pitchFamily="18" charset="0"/>
                            </a:rPr>
                          </m:ctrlPr>
                        </m:naryPr>
                        <m:sub>
                          <m:r>
                            <a:rPr lang="en-US" b="0" i="1" smtClean="0">
                              <a:solidFill>
                                <a:schemeClr val="tx1"/>
                              </a:solidFill>
                              <a:latin typeface="Cambria Math" panose="02040503050406030204" pitchFamily="18" charset="0"/>
                            </a:rPr>
                            <m:t>𝑘</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1</m:t>
                          </m:r>
                        </m:sub>
                        <m:sup>
                          <m:r>
                            <a:rPr lang="en-US" b="0" i="1" smtClean="0">
                              <a:solidFill>
                                <a:schemeClr val="tx1"/>
                              </a:solidFill>
                              <a:latin typeface="Cambria Math" panose="02040503050406030204" pitchFamily="18" charset="0"/>
                            </a:rPr>
                            <m:t>𝐾</m:t>
                          </m:r>
                        </m:sup>
                        <m:e>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h</m:t>
                              </m:r>
                            </m:e>
                            <m:sub>
                              <m:r>
                                <a:rPr lang="en-US" b="0" i="1" smtClean="0">
                                  <a:solidFill>
                                    <a:schemeClr val="tx1"/>
                                  </a:solidFill>
                                  <a:latin typeface="Cambria Math" panose="02040503050406030204" pitchFamily="18" charset="0"/>
                                </a:rPr>
                                <m:t>𝑘</m:t>
                              </m:r>
                            </m:sub>
                          </m:sSub>
                          <m:sSup>
                            <m:sSupPr>
                              <m:ctrlPr>
                                <a:rPr lang="en-US" b="0" i="1" smtClean="0">
                                  <a:solidFill>
                                    <a:schemeClr val="tx1"/>
                                  </a:solidFill>
                                  <a:latin typeface="Cambria Math" panose="02040503050406030204" pitchFamily="18" charset="0"/>
                                </a:rPr>
                              </m:ctrlPr>
                            </m:sSupPr>
                            <m:e>
                              <m:r>
                                <a:rPr lang="en-US" b="0" i="1" smtClean="0">
                                  <a:solidFill>
                                    <a:schemeClr val="tx1"/>
                                  </a:solidFill>
                                  <a:latin typeface="Cambria Math" panose="02040503050406030204" pitchFamily="18" charset="0"/>
                                </a:rPr>
                                <m:t>𝑆</m:t>
                              </m:r>
                            </m:e>
                            <m:sup>
                              <m:r>
                                <a:rPr lang="en-US" b="0" i="1" smtClean="0">
                                  <a:solidFill>
                                    <a:schemeClr val="tx1"/>
                                  </a:solidFill>
                                  <a:latin typeface="Cambria Math" panose="02040503050406030204" pitchFamily="18" charset="0"/>
                                </a:rPr>
                                <m:t>𝑘</m:t>
                              </m:r>
                            </m:sup>
                          </m:sSup>
                          <m:r>
                            <a:rPr lang="en-US" b="0" i="1" smtClean="0">
                              <a:solidFill>
                                <a:schemeClr val="tx1"/>
                              </a:solidFill>
                              <a:latin typeface="Cambria Math" panose="02040503050406030204" pitchFamily="18" charset="0"/>
                            </a:rPr>
                            <m:t>𝑥</m:t>
                          </m:r>
                        </m:e>
                      </m:nary>
                    </m:oMath>
                  </m:oMathPara>
                </a14:m>
                <a:endParaRPr lang="en-US" dirty="0">
                  <a:solidFill>
                    <a:schemeClr val="tx1"/>
                  </a:solidFill>
                </a:endParaRPr>
              </a:p>
              <a:p>
                <a:r>
                  <a:rPr lang="en-US" dirty="0">
                    <a:solidFill>
                      <a:schemeClr val="tx1"/>
                    </a:solidFill>
                  </a:rPr>
                  <a:t>This is linear convolution and it’s a generalized version of convolution on grid.</a:t>
                </a:r>
              </a:p>
            </p:txBody>
          </p:sp>
        </mc:Choice>
        <mc:Fallback xmlns="">
          <p:sp>
            <p:nvSpPr>
              <p:cNvPr id="3" name="Content Placeholder 2">
                <a:extLst>
                  <a:ext uri="{FF2B5EF4-FFF2-40B4-BE49-F238E27FC236}">
                    <a16:creationId xmlns:a16="http://schemas.microsoft.com/office/drawing/2014/main" id="{09E2A279-5F25-A745-21D5-35DE8038EE65}"/>
                  </a:ext>
                </a:extLst>
              </p:cNvPr>
              <p:cNvSpPr>
                <a:spLocks noGrp="1" noRot="1" noChangeAspect="1" noMove="1" noResize="1" noEditPoints="1" noAdjustHandles="1" noChangeArrowheads="1" noChangeShapeType="1" noTextEdit="1"/>
              </p:cNvSpPr>
              <p:nvPr>
                <p:ph idx="1"/>
              </p:nvPr>
            </p:nvSpPr>
            <p:spPr>
              <a:xfrm>
                <a:off x="1141412" y="1921164"/>
                <a:ext cx="9905999" cy="3870037"/>
              </a:xfrm>
              <a:blipFill>
                <a:blip r:embed="rId2"/>
                <a:stretch>
                  <a:fillRect l="-1231" t="-2047" b="-1102"/>
                </a:stretch>
              </a:blipFill>
            </p:spPr>
            <p:txBody>
              <a:bodyPr/>
              <a:lstStyle/>
              <a:p>
                <a:r>
                  <a:rPr lang="en-US">
                    <a:noFill/>
                  </a:rPr>
                  <a:t> </a:t>
                </a:r>
              </a:p>
            </p:txBody>
          </p:sp>
        </mc:Fallback>
      </mc:AlternateContent>
      <p:sp>
        <p:nvSpPr>
          <p:cNvPr id="6" name="Slide Number Placeholder 5">
            <a:extLst>
              <a:ext uri="{FF2B5EF4-FFF2-40B4-BE49-F238E27FC236}">
                <a16:creationId xmlns:a16="http://schemas.microsoft.com/office/drawing/2014/main" id="{C7B8089C-0B31-C711-F797-1538D19A5379}"/>
              </a:ext>
            </a:extLst>
          </p:cNvPr>
          <p:cNvSpPr>
            <a:spLocks noGrp="1"/>
          </p:cNvSpPr>
          <p:nvPr>
            <p:ph type="sldNum" sz="quarter" idx="12"/>
          </p:nvPr>
        </p:nvSpPr>
        <p:spPr/>
        <p:txBody>
          <a:bodyPr/>
          <a:lstStyle/>
          <a:p>
            <a:fld id="{6EEB70B8-7050-42DF-BBDB-EDECBB1F96FB}" type="slidenum">
              <a:rPr lang="en-US" smtClean="0"/>
              <a:t>17</a:t>
            </a:fld>
            <a:endParaRPr lang="en-US"/>
          </a:p>
        </p:txBody>
      </p:sp>
    </p:spTree>
    <p:extLst>
      <p:ext uri="{BB962C8B-B14F-4D97-AF65-F5344CB8AC3E}">
        <p14:creationId xmlns:p14="http://schemas.microsoft.com/office/powerpoint/2010/main" val="36456797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14BD3-9DFE-5F3E-3346-4745618B892C}"/>
              </a:ext>
            </a:extLst>
          </p:cNvPr>
          <p:cNvSpPr>
            <a:spLocks noGrp="1"/>
          </p:cNvSpPr>
          <p:nvPr>
            <p:ph type="title"/>
          </p:nvPr>
        </p:nvSpPr>
        <p:spPr/>
        <p:txBody>
          <a:bodyPr/>
          <a:lstStyle/>
          <a:p>
            <a:r>
              <a:rPr lang="en-US" dirty="0">
                <a:solidFill>
                  <a:srgbClr val="002060"/>
                </a:solidFill>
              </a:rPr>
              <a:t>Graph convolution</a:t>
            </a:r>
          </a:p>
        </p:txBody>
      </p:sp>
      <p:pic>
        <p:nvPicPr>
          <p:cNvPr id="5" name="Content Placeholder 4">
            <a:extLst>
              <a:ext uri="{FF2B5EF4-FFF2-40B4-BE49-F238E27FC236}">
                <a16:creationId xmlns:a16="http://schemas.microsoft.com/office/drawing/2014/main" id="{3A56212C-2FC6-1CBE-D4A7-1401E15D529E}"/>
              </a:ext>
            </a:extLst>
          </p:cNvPr>
          <p:cNvPicPr>
            <a:picLocks noGrp="1" noChangeAspect="1"/>
          </p:cNvPicPr>
          <p:nvPr>
            <p:ph idx="1"/>
          </p:nvPr>
        </p:nvPicPr>
        <p:blipFill rotWithShape="1">
          <a:blip r:embed="rId2"/>
          <a:srcRect l="10418" t="46017" r="7581" b="33120"/>
          <a:stretch/>
        </p:blipFill>
        <p:spPr>
          <a:xfrm>
            <a:off x="1441050" y="1783052"/>
            <a:ext cx="9306723" cy="1331912"/>
          </a:xfrm>
        </p:spPr>
      </p:pic>
      <p:pic>
        <p:nvPicPr>
          <p:cNvPr id="11" name="Picture 10">
            <a:extLst>
              <a:ext uri="{FF2B5EF4-FFF2-40B4-BE49-F238E27FC236}">
                <a16:creationId xmlns:a16="http://schemas.microsoft.com/office/drawing/2014/main" id="{930C7BF3-593A-CC50-EB49-2620DD268E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3194" y="3575339"/>
            <a:ext cx="4695970" cy="2141278"/>
          </a:xfrm>
          <a:prstGeom prst="rect">
            <a:avLst/>
          </a:prstGeom>
        </p:spPr>
      </p:pic>
      <p:sp>
        <p:nvSpPr>
          <p:cNvPr id="6" name="Slide Number Placeholder 5">
            <a:extLst>
              <a:ext uri="{FF2B5EF4-FFF2-40B4-BE49-F238E27FC236}">
                <a16:creationId xmlns:a16="http://schemas.microsoft.com/office/drawing/2014/main" id="{2A9A4373-FC6A-AED5-EF51-39705FB1AA4C}"/>
              </a:ext>
            </a:extLst>
          </p:cNvPr>
          <p:cNvSpPr>
            <a:spLocks noGrp="1"/>
          </p:cNvSpPr>
          <p:nvPr>
            <p:ph type="sldNum" sz="quarter" idx="12"/>
          </p:nvPr>
        </p:nvSpPr>
        <p:spPr/>
        <p:txBody>
          <a:bodyPr/>
          <a:lstStyle/>
          <a:p>
            <a:fld id="{6EEB70B8-7050-42DF-BBDB-EDECBB1F96FB}" type="slidenum">
              <a:rPr lang="en-US" smtClean="0"/>
              <a:t>18</a:t>
            </a:fld>
            <a:endParaRPr lang="en-US"/>
          </a:p>
        </p:txBody>
      </p:sp>
    </p:spTree>
    <p:extLst>
      <p:ext uri="{BB962C8B-B14F-4D97-AF65-F5344CB8AC3E}">
        <p14:creationId xmlns:p14="http://schemas.microsoft.com/office/powerpoint/2010/main" val="530266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0F0A4-70E0-BBF0-CEFF-945457137CF9}"/>
              </a:ext>
            </a:extLst>
          </p:cNvPr>
          <p:cNvSpPr>
            <a:spLocks noGrp="1"/>
          </p:cNvSpPr>
          <p:nvPr>
            <p:ph type="title"/>
          </p:nvPr>
        </p:nvSpPr>
        <p:spPr/>
        <p:txBody>
          <a:bodyPr/>
          <a:lstStyle/>
          <a:p>
            <a:r>
              <a:rPr lang="en-US" dirty="0">
                <a:solidFill>
                  <a:schemeClr val="bg2"/>
                </a:solidFill>
              </a:rPr>
              <a:t>Graph convolution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C2CE532-8292-131C-0E29-EEF8D81A4A0E}"/>
                  </a:ext>
                </a:extLst>
              </p:cNvPr>
              <p:cNvSpPr>
                <a:spLocks noGrp="1"/>
              </p:cNvSpPr>
              <p:nvPr>
                <p:ph idx="1"/>
              </p:nvPr>
            </p:nvSpPr>
            <p:spPr>
              <a:xfrm>
                <a:off x="1141412" y="1875733"/>
                <a:ext cx="9905999" cy="4363749"/>
              </a:xfrm>
            </p:spPr>
            <p:txBody>
              <a:bodyPr/>
              <a:lstStyle/>
              <a:p>
                <a:r>
                  <a:rPr lang="en-US" dirty="0">
                    <a:solidFill>
                      <a:schemeClr val="tx1"/>
                    </a:solidFill>
                  </a:rPr>
                  <a:t>We can generalized this definition to more complex aggregation. So we define this as our generalized convolution :</a:t>
                </a:r>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solidFill>
                                <a:schemeClr val="tx1"/>
                              </a:solidFill>
                              <a:latin typeface="Cambria Math" panose="02040503050406030204" pitchFamily="18" charset="0"/>
                            </a:rPr>
                          </m:ctrlPr>
                        </m:sSubSupPr>
                        <m:e>
                          <m:r>
                            <a:rPr lang="en-US" b="0" i="1" smtClean="0">
                              <a:solidFill>
                                <a:schemeClr val="tx1"/>
                              </a:solidFill>
                              <a:latin typeface="Cambria Math" panose="02040503050406030204" pitchFamily="18" charset="0"/>
                            </a:rPr>
                            <m:t>𝑥</m:t>
                          </m:r>
                        </m:e>
                        <m:sub>
                          <m:r>
                            <a:rPr lang="en-US" b="0" i="1" smtClean="0">
                              <a:solidFill>
                                <a:schemeClr val="tx1"/>
                              </a:solidFill>
                              <a:latin typeface="Cambria Math" panose="02040503050406030204" pitchFamily="18" charset="0"/>
                            </a:rPr>
                            <m:t>𝑖</m:t>
                          </m:r>
                        </m:sub>
                        <m:sup>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𝑙</m:t>
                              </m:r>
                            </m:e>
                          </m:d>
                        </m:sup>
                      </m:sSubSup>
                      <m:r>
                        <a:rPr lang="en-US" b="0" i="1" smtClean="0">
                          <a:solidFill>
                            <a:schemeClr val="tx1"/>
                          </a:solidFill>
                          <a:latin typeface="Cambria Math" panose="02040503050406030204" pitchFamily="18" charset="0"/>
                        </a:rPr>
                        <m:t>=</m:t>
                      </m:r>
                      <m:sSup>
                        <m:sSupPr>
                          <m:ctrlPr>
                            <a:rPr lang="en-US" b="0" i="1" smtClean="0">
                              <a:solidFill>
                                <a:schemeClr val="tx1"/>
                              </a:solidFill>
                              <a:latin typeface="Cambria Math" panose="02040503050406030204" pitchFamily="18" charset="0"/>
                            </a:rPr>
                          </m:ctrlPr>
                        </m:sSupPr>
                        <m:e>
                          <m:r>
                            <a:rPr lang="en-US" b="0" i="1" smtClean="0">
                              <a:solidFill>
                                <a:schemeClr val="tx1"/>
                              </a:solidFill>
                              <a:latin typeface="Cambria Math" panose="02040503050406030204" pitchFamily="18" charset="0"/>
                            </a:rPr>
                            <m:t>𝛾</m:t>
                          </m:r>
                        </m:e>
                        <m:sup>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𝑙</m:t>
                              </m:r>
                            </m:e>
                          </m:d>
                        </m:sup>
                      </m:sSup>
                      <m:d>
                        <m:dPr>
                          <m:ctrlPr>
                            <a:rPr lang="en-US" b="0" i="1" smtClean="0">
                              <a:solidFill>
                                <a:schemeClr val="tx1"/>
                              </a:solidFill>
                              <a:latin typeface="Cambria Math" panose="02040503050406030204" pitchFamily="18" charset="0"/>
                            </a:rPr>
                          </m:ctrlPr>
                        </m:dPr>
                        <m:e>
                          <m:sSubSup>
                            <m:sSubSupPr>
                              <m:ctrlPr>
                                <a:rPr lang="en-US" b="0" i="1" smtClean="0">
                                  <a:solidFill>
                                    <a:schemeClr val="tx1"/>
                                  </a:solidFill>
                                  <a:latin typeface="Cambria Math" panose="02040503050406030204" pitchFamily="18" charset="0"/>
                                </a:rPr>
                              </m:ctrlPr>
                            </m:sSubSupPr>
                            <m:e>
                              <m:r>
                                <a:rPr lang="en-US" b="0" i="1" smtClean="0">
                                  <a:solidFill>
                                    <a:schemeClr val="tx1"/>
                                  </a:solidFill>
                                  <a:latin typeface="Cambria Math" panose="02040503050406030204" pitchFamily="18" charset="0"/>
                                </a:rPr>
                                <m:t>𝑥</m:t>
                              </m:r>
                            </m:e>
                            <m:sub>
                              <m:r>
                                <a:rPr lang="en-US" b="0" i="1" smtClean="0">
                                  <a:solidFill>
                                    <a:schemeClr val="tx1"/>
                                  </a:solidFill>
                                  <a:latin typeface="Cambria Math" panose="02040503050406030204" pitchFamily="18" charset="0"/>
                                </a:rPr>
                                <m:t>𝑖</m:t>
                              </m:r>
                            </m:sub>
                            <m:sup>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𝑙</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1</m:t>
                                  </m:r>
                                </m:e>
                              </m:d>
                            </m:sup>
                          </m:sSubSup>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m:t>
                              </m:r>
                            </m:e>
                            <m:sub>
                              <m:r>
                                <a:rPr lang="en-US" b="0" i="1" smtClean="0">
                                  <a:solidFill>
                                    <a:schemeClr val="tx1"/>
                                  </a:solidFill>
                                  <a:latin typeface="Cambria Math" panose="02040503050406030204" pitchFamily="18" charset="0"/>
                                </a:rPr>
                                <m:t>𝑗</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𝑁</m:t>
                              </m:r>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𝑖</m:t>
                                  </m:r>
                                </m:e>
                              </m:d>
                            </m:sub>
                          </m:sSub>
                          <m:sSup>
                            <m:sSupPr>
                              <m:ctrlPr>
                                <a:rPr lang="en-US" b="0" i="1" smtClean="0">
                                  <a:solidFill>
                                    <a:schemeClr val="tx1"/>
                                  </a:solidFill>
                                  <a:latin typeface="Cambria Math" panose="02040503050406030204" pitchFamily="18" charset="0"/>
                                </a:rPr>
                              </m:ctrlPr>
                            </m:sSupPr>
                            <m:e>
                              <m:r>
                                <m:rPr>
                                  <m:sty m:val="p"/>
                                </m:rPr>
                                <a:rPr lang="en-US" b="0" i="0" smtClean="0">
                                  <a:solidFill>
                                    <a:schemeClr val="tx1"/>
                                  </a:solidFill>
                                  <a:latin typeface="Cambria Math" panose="02040503050406030204" pitchFamily="18" charset="0"/>
                                </a:rPr>
                                <m:t>Φ</m:t>
                              </m:r>
                            </m:e>
                            <m:sup>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𝑙</m:t>
                                  </m:r>
                                </m:e>
                              </m:d>
                            </m:sup>
                          </m:sSup>
                          <m:d>
                            <m:dPr>
                              <m:ctrlPr>
                                <a:rPr lang="en-US" b="0" i="1" smtClean="0">
                                  <a:solidFill>
                                    <a:schemeClr val="tx1"/>
                                  </a:solidFill>
                                  <a:latin typeface="Cambria Math" panose="02040503050406030204" pitchFamily="18" charset="0"/>
                                </a:rPr>
                              </m:ctrlPr>
                            </m:dPr>
                            <m:e>
                              <m:sSubSup>
                                <m:sSubSupPr>
                                  <m:ctrlPr>
                                    <a:rPr lang="en-US" b="0" i="1" smtClean="0">
                                      <a:solidFill>
                                        <a:schemeClr val="tx1"/>
                                      </a:solidFill>
                                      <a:latin typeface="Cambria Math" panose="02040503050406030204" pitchFamily="18" charset="0"/>
                                    </a:rPr>
                                  </m:ctrlPr>
                                </m:sSubSupPr>
                                <m:e>
                                  <m:r>
                                    <a:rPr lang="en-US" b="0" i="1" smtClean="0">
                                      <a:solidFill>
                                        <a:schemeClr val="tx1"/>
                                      </a:solidFill>
                                      <a:latin typeface="Cambria Math" panose="02040503050406030204" pitchFamily="18" charset="0"/>
                                    </a:rPr>
                                    <m:t>𝑥</m:t>
                                  </m:r>
                                </m:e>
                                <m:sub>
                                  <m:r>
                                    <a:rPr lang="en-US" b="0" i="1" smtClean="0">
                                      <a:solidFill>
                                        <a:schemeClr val="tx1"/>
                                      </a:solidFill>
                                      <a:latin typeface="Cambria Math" panose="02040503050406030204" pitchFamily="18" charset="0"/>
                                    </a:rPr>
                                    <m:t>𝑖</m:t>
                                  </m:r>
                                </m:sub>
                                <m:sup>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𝑙</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1</m:t>
                                      </m:r>
                                    </m:e>
                                  </m:d>
                                </m:sup>
                              </m:sSubSup>
                              <m:r>
                                <a:rPr lang="en-US" b="0" i="1" smtClean="0">
                                  <a:solidFill>
                                    <a:schemeClr val="tx1"/>
                                  </a:solidFill>
                                  <a:latin typeface="Cambria Math" panose="02040503050406030204" pitchFamily="18" charset="0"/>
                                </a:rPr>
                                <m:t>, </m:t>
                              </m:r>
                              <m:sSubSup>
                                <m:sSubSupPr>
                                  <m:ctrlPr>
                                    <a:rPr lang="en-US" b="0" i="1" smtClean="0">
                                      <a:solidFill>
                                        <a:schemeClr val="tx1"/>
                                      </a:solidFill>
                                      <a:latin typeface="Cambria Math" panose="02040503050406030204" pitchFamily="18" charset="0"/>
                                    </a:rPr>
                                  </m:ctrlPr>
                                </m:sSubSupPr>
                                <m:e>
                                  <m:r>
                                    <a:rPr lang="en-US" b="0" i="1" smtClean="0">
                                      <a:solidFill>
                                        <a:schemeClr val="tx1"/>
                                      </a:solidFill>
                                      <a:latin typeface="Cambria Math" panose="02040503050406030204" pitchFamily="18" charset="0"/>
                                    </a:rPr>
                                    <m:t>𝑥</m:t>
                                  </m:r>
                                </m:e>
                                <m:sub>
                                  <m:r>
                                    <a:rPr lang="en-US" b="0" i="1" smtClean="0">
                                      <a:solidFill>
                                        <a:schemeClr val="tx1"/>
                                      </a:solidFill>
                                      <a:latin typeface="Cambria Math" panose="02040503050406030204" pitchFamily="18" charset="0"/>
                                    </a:rPr>
                                    <m:t>𝑗</m:t>
                                  </m:r>
                                </m:sub>
                                <m:sup>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𝑙</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1</m:t>
                                      </m:r>
                                    </m:e>
                                  </m:d>
                                </m:sup>
                              </m:sSubSup>
                              <m:r>
                                <a:rPr lang="en-US" b="0" i="1" smtClean="0">
                                  <a:solidFill>
                                    <a:schemeClr val="tx1"/>
                                  </a:solidFill>
                                  <a:latin typeface="Cambria Math" panose="02040503050406030204" pitchFamily="18" charset="0"/>
                                </a:rPr>
                                <m:t>, </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𝑒</m:t>
                                  </m:r>
                                </m:e>
                                <m:sub>
                                  <m:r>
                                    <a:rPr lang="en-US" b="0" i="1" smtClean="0">
                                      <a:solidFill>
                                        <a:schemeClr val="tx1"/>
                                      </a:solidFill>
                                      <a:latin typeface="Cambria Math" panose="02040503050406030204" pitchFamily="18" charset="0"/>
                                    </a:rPr>
                                    <m:t>𝑗</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𝑖</m:t>
                                  </m:r>
                                </m:sub>
                              </m:sSub>
                            </m:e>
                          </m:d>
                        </m:e>
                      </m:d>
                    </m:oMath>
                  </m:oMathPara>
                </a14:m>
                <a:endParaRPr lang="en-US" b="0" dirty="0">
                  <a:solidFill>
                    <a:schemeClr val="tx1"/>
                  </a:solidFill>
                </a:endParaRPr>
              </a:p>
              <a:p>
                <a:r>
                  <a:rPr lang="en-US" dirty="0">
                    <a:solidFill>
                      <a:schemeClr val="tx1"/>
                    </a:solidFill>
                  </a:rPr>
                  <a:t>Our proposed convolution is called MRGCN that introduced in [10].</a:t>
                </a:r>
              </a:p>
              <a:p>
                <a:pPr marL="0" indent="0">
                  <a:buNone/>
                </a:pPr>
                <a14:m>
                  <m:oMathPara xmlns:m="http://schemas.openxmlformats.org/officeDocument/2006/math">
                    <m:oMathParaPr>
                      <m:jc m:val="centerGroup"/>
                    </m:oMathParaPr>
                    <m:oMath xmlns:m="http://schemas.openxmlformats.org/officeDocument/2006/math">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𝑥</m:t>
                          </m:r>
                        </m:e>
                        <m:sub>
                          <m:r>
                            <a:rPr lang="en-US" i="1">
                              <a:solidFill>
                                <a:schemeClr val="tx1"/>
                              </a:solidFill>
                              <a:latin typeface="Cambria Math" panose="02040503050406030204" pitchFamily="18" charset="0"/>
                            </a:rPr>
                            <m:t>𝑖</m:t>
                          </m:r>
                        </m:sub>
                        <m:sup>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𝑙</m:t>
                              </m:r>
                            </m:e>
                          </m:d>
                        </m:sup>
                      </m:sSubSup>
                      <m:r>
                        <a:rPr lang="en-US" i="1">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𝑀𝐿𝑃</m:t>
                      </m:r>
                      <m:d>
                        <m:dPr>
                          <m:ctrlPr>
                            <a:rPr lang="en-US" i="1">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𝑐𝑜𝑛𝑐𝑎𝑡</m:t>
                          </m:r>
                          <m:d>
                            <m:dPr>
                              <m:ctrlPr>
                                <a:rPr lang="en-US" b="0" i="1" smtClean="0">
                                  <a:solidFill>
                                    <a:schemeClr val="tx1"/>
                                  </a:solidFill>
                                  <a:latin typeface="Cambria Math" panose="02040503050406030204" pitchFamily="18" charset="0"/>
                                </a:rPr>
                              </m:ctrlPr>
                            </m:dPr>
                            <m:e>
                              <m:sSubSup>
                                <m:sSubSupPr>
                                  <m:ctrlPr>
                                    <a:rPr lang="en-US" b="0" i="1" smtClean="0">
                                      <a:solidFill>
                                        <a:schemeClr val="tx1"/>
                                      </a:solidFill>
                                      <a:latin typeface="Cambria Math" panose="02040503050406030204" pitchFamily="18" charset="0"/>
                                    </a:rPr>
                                  </m:ctrlPr>
                                </m:sSubSupPr>
                                <m:e>
                                  <m:r>
                                    <a:rPr lang="en-US" b="0" i="1" smtClean="0">
                                      <a:solidFill>
                                        <a:schemeClr val="tx1"/>
                                      </a:solidFill>
                                      <a:latin typeface="Cambria Math" panose="02040503050406030204" pitchFamily="18" charset="0"/>
                                    </a:rPr>
                                    <m:t>𝑥</m:t>
                                  </m:r>
                                </m:e>
                                <m:sub>
                                  <m:r>
                                    <a:rPr lang="en-US" b="0" i="1" smtClean="0">
                                      <a:solidFill>
                                        <a:schemeClr val="tx1"/>
                                      </a:solidFill>
                                      <a:latin typeface="Cambria Math" panose="02040503050406030204" pitchFamily="18" charset="0"/>
                                    </a:rPr>
                                    <m:t>𝑖</m:t>
                                  </m:r>
                                </m:sub>
                                <m:sup>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𝑙</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1</m:t>
                                      </m:r>
                                    </m:e>
                                  </m:d>
                                </m:sup>
                              </m:sSubSup>
                              <m:r>
                                <a:rPr lang="en-US" b="0" i="1" smtClean="0">
                                  <a:solidFill>
                                    <a:schemeClr val="tx1"/>
                                  </a:solidFill>
                                  <a:latin typeface="Cambria Math" panose="02040503050406030204" pitchFamily="18" charset="0"/>
                                </a:rPr>
                                <m:t>,</m:t>
                              </m:r>
                              <m:sSub>
                                <m:sSubPr>
                                  <m:ctrlPr>
                                    <a:rPr lang="en-US" i="1">
                                      <a:solidFill>
                                        <a:schemeClr val="tx1"/>
                                      </a:solidFill>
                                      <a:latin typeface="Cambria Math" panose="02040503050406030204" pitchFamily="18" charset="0"/>
                                    </a:rPr>
                                  </m:ctrlPr>
                                </m:sSubPr>
                                <m:e>
                                  <m:r>
                                    <m:rPr>
                                      <m:nor/>
                                    </m:rPr>
                                    <a:rPr lang="en-US" i="0">
                                      <a:solidFill>
                                        <a:schemeClr val="tx1"/>
                                      </a:solidFill>
                                      <a:latin typeface="Cambria Math" panose="02040503050406030204" pitchFamily="18" charset="0"/>
                                    </a:rPr>
                                    <m:t>max</m:t>
                                  </m:r>
                                </m:e>
                                <m:sub>
                                  <m:r>
                                    <a:rPr lang="en-US" i="1">
                                      <a:solidFill>
                                        <a:schemeClr val="tx1"/>
                                      </a:solidFill>
                                      <a:latin typeface="Cambria Math" panose="02040503050406030204" pitchFamily="18" charset="0"/>
                                    </a:rPr>
                                    <m:t>𝑗</m:t>
                                  </m:r>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𝑁</m:t>
                                  </m:r>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𝑖</m:t>
                                      </m:r>
                                    </m:e>
                                  </m:d>
                                </m:sub>
                              </m:sSub>
                              <m:d>
                                <m:dPr>
                                  <m:ctrlPr>
                                    <a:rPr lang="en-US" i="1">
                                      <a:solidFill>
                                        <a:schemeClr val="tx1"/>
                                      </a:solidFill>
                                      <a:latin typeface="Cambria Math" panose="02040503050406030204" pitchFamily="18" charset="0"/>
                                    </a:rPr>
                                  </m:ctrlPr>
                                </m:dPr>
                                <m:e>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𝑥</m:t>
                                      </m:r>
                                    </m:e>
                                    <m:sub>
                                      <m:r>
                                        <a:rPr lang="en-US" i="1">
                                          <a:solidFill>
                                            <a:schemeClr val="tx1"/>
                                          </a:solidFill>
                                          <a:latin typeface="Cambria Math" panose="02040503050406030204" pitchFamily="18" charset="0"/>
                                        </a:rPr>
                                        <m:t>𝑗</m:t>
                                      </m:r>
                                    </m:sub>
                                    <m:sup>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𝑙</m:t>
                                          </m:r>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1</m:t>
                                          </m:r>
                                        </m:e>
                                      </m:d>
                                    </m:sup>
                                  </m:sSubSup>
                                  <m:r>
                                    <a:rPr lang="en-US" i="1">
                                      <a:solidFill>
                                        <a:schemeClr val="tx1"/>
                                      </a:solidFill>
                                      <a:latin typeface="Cambria Math" panose="02040503050406030204" pitchFamily="18" charset="0"/>
                                    </a:rPr>
                                    <m:t>−</m:t>
                                  </m:r>
                                  <m:sSubSup>
                                    <m:sSubSupPr>
                                      <m:ctrlPr>
                                        <a:rPr lang="en-US" i="1">
                                          <a:solidFill>
                                            <a:schemeClr val="tx1"/>
                                          </a:solidFill>
                                          <a:latin typeface="Cambria Math" panose="02040503050406030204" pitchFamily="18" charset="0"/>
                                        </a:rPr>
                                      </m:ctrlPr>
                                    </m:sSubSupPr>
                                    <m:e>
                                      <m:r>
                                        <a:rPr lang="en-US" i="1">
                                          <a:solidFill>
                                            <a:schemeClr val="tx1"/>
                                          </a:solidFill>
                                          <a:latin typeface="Cambria Math" panose="02040503050406030204" pitchFamily="18" charset="0"/>
                                        </a:rPr>
                                        <m:t>𝑥</m:t>
                                      </m:r>
                                    </m:e>
                                    <m:sub>
                                      <m:r>
                                        <a:rPr lang="en-US" i="1">
                                          <a:solidFill>
                                            <a:schemeClr val="tx1"/>
                                          </a:solidFill>
                                          <a:latin typeface="Cambria Math" panose="02040503050406030204" pitchFamily="18" charset="0"/>
                                        </a:rPr>
                                        <m:t>𝑖</m:t>
                                      </m:r>
                                    </m:sub>
                                    <m:sup>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𝑙</m:t>
                                          </m:r>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1</m:t>
                                          </m:r>
                                        </m:e>
                                      </m:d>
                                    </m:sup>
                                  </m:sSubSup>
                                </m:e>
                              </m:d>
                            </m:e>
                          </m:d>
                        </m:e>
                      </m:d>
                    </m:oMath>
                  </m:oMathPara>
                </a14:m>
                <a:endParaRPr lang="en-US" b="0" dirty="0">
                  <a:solidFill>
                    <a:schemeClr val="tx1"/>
                  </a:solidFill>
                </a:endParaRPr>
              </a:p>
              <a:p>
                <a:pPr algn="just"/>
                <a:r>
                  <a:rPr lang="en-US" dirty="0">
                    <a:solidFill>
                      <a:schemeClr val="tx1"/>
                    </a:solidFill>
                  </a:rPr>
                  <a:t>We have to note that our graph is dynamic, not static, due it’s more capability.</a:t>
                </a:r>
              </a:p>
            </p:txBody>
          </p:sp>
        </mc:Choice>
        <mc:Fallback xmlns="">
          <p:sp>
            <p:nvSpPr>
              <p:cNvPr id="3" name="Content Placeholder 2">
                <a:extLst>
                  <a:ext uri="{FF2B5EF4-FFF2-40B4-BE49-F238E27FC236}">
                    <a16:creationId xmlns:a16="http://schemas.microsoft.com/office/drawing/2014/main" id="{BC2CE532-8292-131C-0E29-EEF8D81A4A0E}"/>
                  </a:ext>
                </a:extLst>
              </p:cNvPr>
              <p:cNvSpPr>
                <a:spLocks noGrp="1" noRot="1" noChangeAspect="1" noMove="1" noResize="1" noEditPoints="1" noAdjustHandles="1" noChangeArrowheads="1" noChangeShapeType="1" noTextEdit="1"/>
              </p:cNvSpPr>
              <p:nvPr>
                <p:ph idx="1"/>
              </p:nvPr>
            </p:nvSpPr>
            <p:spPr>
              <a:xfrm>
                <a:off x="1141412" y="1875733"/>
                <a:ext cx="9905999" cy="4363749"/>
              </a:xfrm>
              <a:blipFill>
                <a:blip r:embed="rId2"/>
                <a:stretch>
                  <a:fillRect l="-1231" t="-1955" r="-985"/>
                </a:stretch>
              </a:blipFill>
            </p:spPr>
            <p:txBody>
              <a:bodyPr/>
              <a:lstStyle/>
              <a:p>
                <a:r>
                  <a:rPr lang="en-US">
                    <a:noFill/>
                  </a:rPr>
                  <a:t> </a:t>
                </a:r>
              </a:p>
            </p:txBody>
          </p:sp>
        </mc:Fallback>
      </mc:AlternateContent>
      <p:sp>
        <p:nvSpPr>
          <p:cNvPr id="6" name="Slide Number Placeholder 5">
            <a:extLst>
              <a:ext uri="{FF2B5EF4-FFF2-40B4-BE49-F238E27FC236}">
                <a16:creationId xmlns:a16="http://schemas.microsoft.com/office/drawing/2014/main" id="{F9274C74-62E4-49C5-3097-9069D9B9CE25}"/>
              </a:ext>
            </a:extLst>
          </p:cNvPr>
          <p:cNvSpPr>
            <a:spLocks noGrp="1"/>
          </p:cNvSpPr>
          <p:nvPr>
            <p:ph type="sldNum" sz="quarter" idx="12"/>
          </p:nvPr>
        </p:nvSpPr>
        <p:spPr/>
        <p:txBody>
          <a:bodyPr/>
          <a:lstStyle/>
          <a:p>
            <a:fld id="{6EEB70B8-7050-42DF-BBDB-EDECBB1F96FB}" type="slidenum">
              <a:rPr lang="en-US" smtClean="0"/>
              <a:t>19</a:t>
            </a:fld>
            <a:endParaRPr lang="en-US"/>
          </a:p>
        </p:txBody>
      </p:sp>
    </p:spTree>
    <p:extLst>
      <p:ext uri="{BB962C8B-B14F-4D97-AF65-F5344CB8AC3E}">
        <p14:creationId xmlns:p14="http://schemas.microsoft.com/office/powerpoint/2010/main" val="769655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2D2193-F2B2-CE19-0AB9-A32DEE37B11B}"/>
              </a:ext>
            </a:extLst>
          </p:cNvPr>
          <p:cNvSpPr>
            <a:spLocks noGrp="1"/>
          </p:cNvSpPr>
          <p:nvPr>
            <p:ph idx="1"/>
          </p:nvPr>
        </p:nvSpPr>
        <p:spPr>
          <a:xfrm>
            <a:off x="1141412" y="1024128"/>
            <a:ext cx="9905999" cy="4767073"/>
          </a:xfrm>
        </p:spPr>
        <p:style>
          <a:lnRef idx="1">
            <a:schemeClr val="accent5"/>
          </a:lnRef>
          <a:fillRef idx="2">
            <a:schemeClr val="accent5"/>
          </a:fillRef>
          <a:effectRef idx="1">
            <a:schemeClr val="accent5"/>
          </a:effectRef>
          <a:fontRef idx="minor">
            <a:schemeClr val="dk1"/>
          </a:fontRef>
        </p:style>
        <p:txBody>
          <a:bodyPr numCol="2">
            <a:noAutofit/>
          </a:bodyPr>
          <a:lstStyle/>
          <a:p>
            <a:r>
              <a:rPr lang="en-US" dirty="0">
                <a:solidFill>
                  <a:srgbClr val="002060"/>
                </a:solidFill>
                <a:hlinkClick r:id="rId2" action="ppaction://hlinksldjump">
                  <a:extLst>
                    <a:ext uri="{A12FA001-AC4F-418D-AE19-62706E023703}">
                      <ahyp:hlinkClr xmlns:ahyp="http://schemas.microsoft.com/office/drawing/2018/hyperlinkcolor" val="tx"/>
                    </a:ext>
                  </a:extLst>
                </a:hlinkClick>
              </a:rPr>
              <a:t>Introduction</a:t>
            </a:r>
            <a:endParaRPr lang="en-US" dirty="0">
              <a:solidFill>
                <a:srgbClr val="002060"/>
              </a:solidFill>
            </a:endParaRPr>
          </a:p>
          <a:p>
            <a:r>
              <a:rPr lang="en-US" dirty="0">
                <a:solidFill>
                  <a:srgbClr val="002060"/>
                </a:solidFill>
                <a:hlinkClick r:id="rId3" action="ppaction://hlinksldjump">
                  <a:extLst>
                    <a:ext uri="{A12FA001-AC4F-418D-AE19-62706E023703}">
                      <ahyp:hlinkClr xmlns:ahyp="http://schemas.microsoft.com/office/drawing/2018/hyperlinkcolor" val="tx"/>
                    </a:ext>
                  </a:extLst>
                </a:hlinkClick>
              </a:rPr>
              <a:t>Classical methods</a:t>
            </a:r>
            <a:endParaRPr lang="en-US" dirty="0">
              <a:solidFill>
                <a:srgbClr val="002060"/>
              </a:solidFill>
            </a:endParaRPr>
          </a:p>
          <a:p>
            <a:r>
              <a:rPr lang="en-US" dirty="0">
                <a:solidFill>
                  <a:srgbClr val="002060"/>
                </a:solidFill>
                <a:hlinkClick r:id="rId4" action="ppaction://hlinksldjump">
                  <a:extLst>
                    <a:ext uri="{A12FA001-AC4F-418D-AE19-62706E023703}">
                      <ahyp:hlinkClr xmlns:ahyp="http://schemas.microsoft.com/office/drawing/2018/hyperlinkcolor" val="tx"/>
                    </a:ext>
                  </a:extLst>
                </a:hlinkClick>
              </a:rPr>
              <a:t>Deep Neural networks based approach</a:t>
            </a:r>
            <a:endParaRPr lang="en-US" dirty="0">
              <a:solidFill>
                <a:srgbClr val="002060"/>
              </a:solidFill>
            </a:endParaRPr>
          </a:p>
          <a:p>
            <a:r>
              <a:rPr lang="en-US" dirty="0">
                <a:solidFill>
                  <a:srgbClr val="002060"/>
                </a:solidFill>
                <a:hlinkClick r:id="rId5" action="ppaction://hlinksldjump">
                  <a:extLst>
                    <a:ext uri="{A12FA001-AC4F-418D-AE19-62706E023703}">
                      <ahyp:hlinkClr xmlns:ahyp="http://schemas.microsoft.com/office/drawing/2018/hyperlinkcolor" val="tx"/>
                    </a:ext>
                  </a:extLst>
                </a:hlinkClick>
              </a:rPr>
              <a:t>SR-ResNet</a:t>
            </a:r>
            <a:endParaRPr lang="en-US" dirty="0">
              <a:solidFill>
                <a:srgbClr val="002060"/>
              </a:solidFill>
            </a:endParaRPr>
          </a:p>
          <a:p>
            <a:r>
              <a:rPr lang="en-US" dirty="0">
                <a:solidFill>
                  <a:srgbClr val="002060"/>
                </a:solidFill>
                <a:hlinkClick r:id="rId6" action="ppaction://hlinksldjump">
                  <a:extLst>
                    <a:ext uri="{A12FA001-AC4F-418D-AE19-62706E023703}">
                      <ahyp:hlinkClr xmlns:ahyp="http://schemas.microsoft.com/office/drawing/2018/hyperlinkcolor" val="tx"/>
                    </a:ext>
                  </a:extLst>
                </a:hlinkClick>
              </a:rPr>
              <a:t>SR-GAN</a:t>
            </a:r>
            <a:endParaRPr lang="en-US" dirty="0">
              <a:solidFill>
                <a:srgbClr val="002060"/>
              </a:solidFill>
            </a:endParaRPr>
          </a:p>
          <a:p>
            <a:r>
              <a:rPr lang="en-US" dirty="0">
                <a:solidFill>
                  <a:srgbClr val="002060"/>
                </a:solidFill>
                <a:hlinkClick r:id="rId6" action="ppaction://hlinksldjump">
                  <a:extLst>
                    <a:ext uri="{A12FA001-AC4F-418D-AE19-62706E023703}">
                      <ahyp:hlinkClr xmlns:ahyp="http://schemas.microsoft.com/office/drawing/2018/hyperlinkcolor" val="tx"/>
                    </a:ext>
                  </a:extLst>
                </a:hlinkClick>
              </a:rPr>
              <a:t>Loss Function</a:t>
            </a:r>
            <a:endParaRPr lang="en-US" dirty="0">
              <a:solidFill>
                <a:srgbClr val="002060"/>
              </a:solidFill>
            </a:endParaRPr>
          </a:p>
          <a:p>
            <a:r>
              <a:rPr lang="en-US" dirty="0">
                <a:solidFill>
                  <a:srgbClr val="002060"/>
                </a:solidFill>
                <a:hlinkClick r:id="rId7" action="ppaction://hlinksldjump">
                  <a:extLst>
                    <a:ext uri="{A12FA001-AC4F-418D-AE19-62706E023703}">
                      <ahyp:hlinkClr xmlns:ahyp="http://schemas.microsoft.com/office/drawing/2018/hyperlinkcolor" val="tx"/>
                    </a:ext>
                  </a:extLst>
                </a:hlinkClick>
              </a:rPr>
              <a:t>Results And comparison</a:t>
            </a:r>
            <a:endParaRPr lang="en-US" dirty="0">
              <a:solidFill>
                <a:srgbClr val="002060"/>
              </a:solidFill>
            </a:endParaRPr>
          </a:p>
          <a:p>
            <a:r>
              <a:rPr lang="en-US" dirty="0">
                <a:solidFill>
                  <a:srgbClr val="002060"/>
                </a:solidFill>
                <a:hlinkClick r:id="rId8" action="ppaction://hlinksldjump">
                  <a:extLst>
                    <a:ext uri="{A12FA001-AC4F-418D-AE19-62706E023703}">
                      <ahyp:hlinkClr xmlns:ahyp="http://schemas.microsoft.com/office/drawing/2018/hyperlinkcolor" val="tx"/>
                    </a:ext>
                  </a:extLst>
                </a:hlinkClick>
              </a:rPr>
              <a:t>Graph convolution</a:t>
            </a:r>
            <a:endParaRPr lang="en-US" dirty="0">
              <a:solidFill>
                <a:srgbClr val="002060"/>
              </a:solidFill>
            </a:endParaRPr>
          </a:p>
          <a:p>
            <a:r>
              <a:rPr lang="en-US" dirty="0">
                <a:solidFill>
                  <a:srgbClr val="002060"/>
                </a:solidFill>
                <a:hlinkClick r:id="rId9" action="ppaction://hlinksldjump">
                  <a:extLst>
                    <a:ext uri="{A12FA001-AC4F-418D-AE19-62706E023703}">
                      <ahyp:hlinkClr xmlns:ahyp="http://schemas.microsoft.com/office/drawing/2018/hyperlinkcolor" val="tx"/>
                    </a:ext>
                  </a:extLst>
                </a:hlinkClick>
              </a:rPr>
              <a:t>Practical problems</a:t>
            </a:r>
            <a:endParaRPr lang="en-US" dirty="0">
              <a:solidFill>
                <a:srgbClr val="002060"/>
              </a:solidFill>
            </a:endParaRPr>
          </a:p>
          <a:p>
            <a:r>
              <a:rPr lang="en-US" dirty="0">
                <a:solidFill>
                  <a:srgbClr val="002060"/>
                </a:solidFill>
                <a:hlinkClick r:id="rId10" action="ppaction://hlinksldjump">
                  <a:extLst>
                    <a:ext uri="{A12FA001-AC4F-418D-AE19-62706E023703}">
                      <ahyp:hlinkClr xmlns:ahyp="http://schemas.microsoft.com/office/drawing/2018/hyperlinkcolor" val="tx"/>
                    </a:ext>
                  </a:extLst>
                </a:hlinkClick>
              </a:rPr>
              <a:t>Solutions</a:t>
            </a:r>
            <a:endParaRPr lang="en-US" dirty="0">
              <a:solidFill>
                <a:srgbClr val="002060"/>
              </a:solidFill>
            </a:endParaRPr>
          </a:p>
          <a:p>
            <a:r>
              <a:rPr lang="en-US" dirty="0">
                <a:solidFill>
                  <a:srgbClr val="002060"/>
                </a:solidFill>
                <a:hlinkClick r:id="rId11" action="ppaction://hlinksldjump">
                  <a:extLst>
                    <a:ext uri="{A12FA001-AC4F-418D-AE19-62706E023703}">
                      <ahyp:hlinkClr xmlns:ahyp="http://schemas.microsoft.com/office/drawing/2018/hyperlinkcolor" val="tx"/>
                    </a:ext>
                  </a:extLst>
                </a:hlinkClick>
              </a:rPr>
              <a:t>SR-GCN</a:t>
            </a:r>
            <a:endParaRPr lang="en-US" dirty="0">
              <a:solidFill>
                <a:srgbClr val="002060"/>
              </a:solidFill>
            </a:endParaRPr>
          </a:p>
          <a:p>
            <a:r>
              <a:rPr lang="en-US" dirty="0">
                <a:solidFill>
                  <a:srgbClr val="002060"/>
                </a:solidFill>
                <a:hlinkClick r:id="rId12" action="ppaction://hlinksldjump">
                  <a:extLst>
                    <a:ext uri="{A12FA001-AC4F-418D-AE19-62706E023703}">
                      <ahyp:hlinkClr xmlns:ahyp="http://schemas.microsoft.com/office/drawing/2018/hyperlinkcolor" val="tx"/>
                    </a:ext>
                  </a:extLst>
                </a:hlinkClick>
              </a:rPr>
              <a:t>Results</a:t>
            </a:r>
            <a:endParaRPr lang="en-US" dirty="0">
              <a:solidFill>
                <a:srgbClr val="002060"/>
              </a:solidFill>
            </a:endParaRPr>
          </a:p>
          <a:p>
            <a:r>
              <a:rPr lang="en-US" dirty="0">
                <a:solidFill>
                  <a:srgbClr val="002060"/>
                </a:solidFill>
                <a:hlinkClick r:id="rId13" action="ppaction://hlinksldjump">
                  <a:extLst>
                    <a:ext uri="{A12FA001-AC4F-418D-AE19-62706E023703}">
                      <ahyp:hlinkClr xmlns:ahyp="http://schemas.microsoft.com/office/drawing/2018/hyperlinkcolor" val="tx"/>
                    </a:ext>
                  </a:extLst>
                </a:hlinkClick>
              </a:rPr>
              <a:t>Future improvement</a:t>
            </a:r>
            <a:endParaRPr lang="en-US" dirty="0">
              <a:solidFill>
                <a:srgbClr val="002060"/>
              </a:solidFill>
            </a:endParaRPr>
          </a:p>
          <a:p>
            <a:r>
              <a:rPr lang="en-US" dirty="0">
                <a:solidFill>
                  <a:srgbClr val="002060"/>
                </a:solidFill>
                <a:hlinkClick r:id="rId14" action="ppaction://hlinksldjump">
                  <a:extLst>
                    <a:ext uri="{A12FA001-AC4F-418D-AE19-62706E023703}">
                      <ahyp:hlinkClr xmlns:ahyp="http://schemas.microsoft.com/office/drawing/2018/hyperlinkcolor" val="tx"/>
                    </a:ext>
                  </a:extLst>
                </a:hlinkClick>
              </a:rPr>
              <a:t>References</a:t>
            </a:r>
            <a:endParaRPr lang="en-US" dirty="0">
              <a:solidFill>
                <a:srgbClr val="002060"/>
              </a:solidFill>
            </a:endParaRPr>
          </a:p>
        </p:txBody>
      </p:sp>
      <p:sp>
        <p:nvSpPr>
          <p:cNvPr id="4" name="Slide Number Placeholder 3">
            <a:extLst>
              <a:ext uri="{FF2B5EF4-FFF2-40B4-BE49-F238E27FC236}">
                <a16:creationId xmlns:a16="http://schemas.microsoft.com/office/drawing/2014/main" id="{690600BA-C35C-0170-0B19-0DC7035CDCE3}"/>
              </a:ext>
            </a:extLst>
          </p:cNvPr>
          <p:cNvSpPr>
            <a:spLocks noGrp="1"/>
          </p:cNvSpPr>
          <p:nvPr>
            <p:ph type="sldNum" sz="quarter" idx="12"/>
          </p:nvPr>
        </p:nvSpPr>
        <p:spPr/>
        <p:txBody>
          <a:bodyPr/>
          <a:lstStyle/>
          <a:p>
            <a:fld id="{6EEB70B8-7050-42DF-BBDB-EDECBB1F96FB}" type="slidenum">
              <a:rPr lang="en-US" smtClean="0"/>
              <a:t>2</a:t>
            </a:fld>
            <a:endParaRPr lang="en-US"/>
          </a:p>
        </p:txBody>
      </p:sp>
    </p:spTree>
    <p:extLst>
      <p:ext uri="{BB962C8B-B14F-4D97-AF65-F5344CB8AC3E}">
        <p14:creationId xmlns:p14="http://schemas.microsoft.com/office/powerpoint/2010/main" val="2229310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B3CF0-AE13-DAB0-9B34-DE2C4B261A2E}"/>
              </a:ext>
            </a:extLst>
          </p:cNvPr>
          <p:cNvSpPr>
            <a:spLocks noGrp="1"/>
          </p:cNvSpPr>
          <p:nvPr>
            <p:ph type="title"/>
          </p:nvPr>
        </p:nvSpPr>
        <p:spPr/>
        <p:txBody>
          <a:bodyPr/>
          <a:lstStyle/>
          <a:p>
            <a:r>
              <a:rPr lang="en-US" dirty="0">
                <a:solidFill>
                  <a:srgbClr val="002060"/>
                </a:solidFill>
              </a:rPr>
              <a:t>Practical problems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E8E2075-E535-9A92-D8F7-25D2B226CC92}"/>
                  </a:ext>
                </a:extLst>
              </p:cNvPr>
              <p:cNvSpPr>
                <a:spLocks noGrp="1"/>
              </p:cNvSpPr>
              <p:nvPr>
                <p:ph idx="1"/>
              </p:nvPr>
            </p:nvSpPr>
            <p:spPr>
              <a:xfrm>
                <a:off x="1141412" y="1815377"/>
                <a:ext cx="9905999" cy="4668549"/>
              </a:xfrm>
            </p:spPr>
            <p:txBody>
              <a:bodyPr>
                <a:normAutofit/>
              </a:bodyPr>
              <a:lstStyle/>
              <a:p>
                <a:r>
                  <a:rPr lang="en-US" dirty="0"/>
                  <a:t>Graph Convolutional Networks (GCNs) can not be deep and CNNs because of over-smoothing and complicated back propagation. </a:t>
                </a:r>
              </a:p>
              <a:p>
                <a:r>
                  <a:rPr lang="en-US" dirty="0"/>
                  <a:t>When multiple convolution layers stacked, the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d>
                          <m:dPr>
                            <m:ctrlPr>
                              <a:rPr lang="en-US" b="0" i="1" smtClean="0">
                                <a:latin typeface="Cambria Math" panose="02040503050406030204" pitchFamily="18" charset="0"/>
                              </a:rPr>
                            </m:ctrlPr>
                          </m:dPr>
                          <m:e>
                            <m:r>
                              <a:rPr lang="en-US" b="0" i="1" smtClean="0">
                                <a:latin typeface="Cambria Math" panose="02040503050406030204" pitchFamily="18" charset="0"/>
                              </a:rPr>
                              <m:t>𝑙</m:t>
                            </m:r>
                          </m:e>
                        </m:d>
                      </m:sup>
                    </m:sSup>
                  </m:oMath>
                </a14:m>
                <a:r>
                  <a:rPr lang="en-US" dirty="0"/>
                  <a:t> gradually converge to stable value. So out flexibility with deep architecture is lost. This problem is known as over-smoothing.</a:t>
                </a:r>
              </a:p>
              <a:p>
                <a:r>
                  <a:rPr lang="en-US" dirty="0"/>
                  <a:t>Despite CNNs, graph are complex, so there are multi path for back propagation and this means high memory and resource consuming.</a:t>
                </a:r>
              </a:p>
              <a:p>
                <a:r>
                  <a:rPr lang="en-US" dirty="0"/>
                  <a:t>All of these problems leads us to use shallow networks that in experiment, the depth is 2 or 3 layer.</a:t>
                </a:r>
              </a:p>
            </p:txBody>
          </p:sp>
        </mc:Choice>
        <mc:Fallback xmlns="">
          <p:sp>
            <p:nvSpPr>
              <p:cNvPr id="3" name="Content Placeholder 2">
                <a:extLst>
                  <a:ext uri="{FF2B5EF4-FFF2-40B4-BE49-F238E27FC236}">
                    <a16:creationId xmlns:a16="http://schemas.microsoft.com/office/drawing/2014/main" id="{3E8E2075-E535-9A92-D8F7-25D2B226CC92}"/>
                  </a:ext>
                </a:extLst>
              </p:cNvPr>
              <p:cNvSpPr>
                <a:spLocks noGrp="1" noRot="1" noChangeAspect="1" noMove="1" noResize="1" noEditPoints="1" noAdjustHandles="1" noChangeArrowheads="1" noChangeShapeType="1" noTextEdit="1"/>
              </p:cNvSpPr>
              <p:nvPr>
                <p:ph idx="1"/>
              </p:nvPr>
            </p:nvSpPr>
            <p:spPr>
              <a:xfrm>
                <a:off x="1141412" y="1815377"/>
                <a:ext cx="9905999" cy="4668549"/>
              </a:xfrm>
              <a:blipFill>
                <a:blip r:embed="rId2"/>
                <a:stretch>
                  <a:fillRect l="-1231" t="-1828" r="-123"/>
                </a:stretch>
              </a:blipFill>
            </p:spPr>
            <p:txBody>
              <a:bodyPr/>
              <a:lstStyle/>
              <a:p>
                <a:r>
                  <a:rPr lang="en-US">
                    <a:noFill/>
                  </a:rPr>
                  <a:t> </a:t>
                </a:r>
              </a:p>
            </p:txBody>
          </p:sp>
        </mc:Fallback>
      </mc:AlternateContent>
      <p:sp>
        <p:nvSpPr>
          <p:cNvPr id="6" name="Slide Number Placeholder 5">
            <a:extLst>
              <a:ext uri="{FF2B5EF4-FFF2-40B4-BE49-F238E27FC236}">
                <a16:creationId xmlns:a16="http://schemas.microsoft.com/office/drawing/2014/main" id="{B8C070D4-A2CB-8ED2-79DD-0BE5295FB0BB}"/>
              </a:ext>
            </a:extLst>
          </p:cNvPr>
          <p:cNvSpPr>
            <a:spLocks noGrp="1"/>
          </p:cNvSpPr>
          <p:nvPr>
            <p:ph type="sldNum" sz="quarter" idx="12"/>
          </p:nvPr>
        </p:nvSpPr>
        <p:spPr/>
        <p:txBody>
          <a:bodyPr/>
          <a:lstStyle/>
          <a:p>
            <a:fld id="{6EEB70B8-7050-42DF-BBDB-EDECBB1F96FB}" type="slidenum">
              <a:rPr lang="en-US" smtClean="0"/>
              <a:t>20</a:t>
            </a:fld>
            <a:endParaRPr lang="en-US"/>
          </a:p>
        </p:txBody>
      </p:sp>
    </p:spTree>
    <p:extLst>
      <p:ext uri="{BB962C8B-B14F-4D97-AF65-F5344CB8AC3E}">
        <p14:creationId xmlns:p14="http://schemas.microsoft.com/office/powerpoint/2010/main" val="1184997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649B7-8E64-209D-C576-AD4E5361E0EA}"/>
              </a:ext>
            </a:extLst>
          </p:cNvPr>
          <p:cNvSpPr>
            <a:spLocks noGrp="1"/>
          </p:cNvSpPr>
          <p:nvPr>
            <p:ph type="title"/>
          </p:nvPr>
        </p:nvSpPr>
        <p:spPr/>
        <p:txBody>
          <a:bodyPr/>
          <a:lstStyle/>
          <a:p>
            <a:r>
              <a:rPr lang="en-US" dirty="0">
                <a:solidFill>
                  <a:srgbClr val="002060"/>
                </a:solidFill>
              </a:rPr>
              <a:t>Solutions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BBE7E1A-8494-AEF7-49F6-633ECB589A56}"/>
                  </a:ext>
                </a:extLst>
              </p:cNvPr>
              <p:cNvSpPr>
                <a:spLocks noGrp="1"/>
              </p:cNvSpPr>
              <p:nvPr>
                <p:ph idx="1"/>
              </p:nvPr>
            </p:nvSpPr>
            <p:spPr>
              <a:xfrm>
                <a:off x="1141413" y="1759742"/>
                <a:ext cx="9905999" cy="4613348"/>
              </a:xfrm>
            </p:spPr>
            <p:txBody>
              <a:bodyPr/>
              <a:lstStyle/>
              <a:p>
                <a:r>
                  <a:rPr lang="en-US" dirty="0"/>
                  <a:t>We define Residual connection as CNNs :</a:t>
                </a:r>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𝑖</m:t>
                          </m:r>
                        </m:sub>
                        <m:sup>
                          <m:d>
                            <m:dPr>
                              <m:ctrlPr>
                                <a:rPr lang="en-US" b="0" i="1" smtClean="0">
                                  <a:latin typeface="Cambria Math" panose="02040503050406030204" pitchFamily="18" charset="0"/>
                                </a:rPr>
                              </m:ctrlPr>
                            </m:dPr>
                            <m:e>
                              <m:r>
                                <a:rPr lang="en-US" b="0" i="1" smtClean="0">
                                  <a:latin typeface="Cambria Math" panose="02040503050406030204" pitchFamily="18" charset="0"/>
                                </a:rPr>
                                <m:t>𝑙</m:t>
                              </m:r>
                            </m:e>
                          </m:d>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𝑖</m:t>
                          </m:r>
                        </m:sub>
                        <m:sup>
                          <m:d>
                            <m:dPr>
                              <m:ctrlPr>
                                <a:rPr lang="en-US" b="0" i="1" smtClean="0">
                                  <a:latin typeface="Cambria Math" panose="02040503050406030204" pitchFamily="18" charset="0"/>
                                </a:rPr>
                              </m:ctrlPr>
                            </m:dPr>
                            <m:e>
                              <m:r>
                                <a:rPr lang="en-US" b="0" i="1" smtClean="0">
                                  <a:latin typeface="Cambria Math" panose="02040503050406030204" pitchFamily="18" charset="0"/>
                                </a:rPr>
                                <m:t>𝑙</m:t>
                              </m:r>
                              <m:r>
                                <a:rPr lang="en-US" b="0" i="1" smtClean="0">
                                  <a:latin typeface="Cambria Math" panose="02040503050406030204" pitchFamily="18" charset="0"/>
                                </a:rPr>
                                <m:t>−</m:t>
                              </m:r>
                              <m:r>
                                <a:rPr lang="en-US" b="0" i="1" smtClean="0">
                                  <a:latin typeface="Cambria Math" panose="02040503050406030204" pitchFamily="18" charset="0"/>
                                </a:rPr>
                                <m:t>1</m:t>
                              </m:r>
                            </m:e>
                          </m:d>
                        </m:sup>
                      </m:sSubSup>
                      <m:r>
                        <a:rPr lang="en-US" b="0" i="1" smtClean="0">
                          <a:latin typeface="Cambria Math" panose="02040503050406030204" pitchFamily="18" charset="0"/>
                        </a:rPr>
                        <m:t>+</m:t>
                      </m:r>
                      <m:r>
                        <a:rPr lang="en-US" b="0" i="1" smtClean="0">
                          <a:latin typeface="Cambria Math" panose="02040503050406030204" pitchFamily="18" charset="0"/>
                        </a:rPr>
                        <m:t>𝐹</m:t>
                      </m:r>
                      <m:d>
                        <m:dPr>
                          <m:ctrlPr>
                            <a:rPr lang="en-US" b="0" i="1" smtClean="0">
                              <a:latin typeface="Cambria Math" panose="02040503050406030204" pitchFamily="18" charset="0"/>
                            </a:rPr>
                          </m:ctrlPr>
                        </m:dPr>
                        <m:e>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d>
                                <m:dPr>
                                  <m:ctrlPr>
                                    <a:rPr lang="en-US" i="1">
                                      <a:latin typeface="Cambria Math" panose="02040503050406030204" pitchFamily="18" charset="0"/>
                                    </a:rPr>
                                  </m:ctrlPr>
                                </m:dPr>
                                <m:e>
                                  <m:r>
                                    <a:rPr lang="en-US" i="1">
                                      <a:latin typeface="Cambria Math" panose="02040503050406030204" pitchFamily="18" charset="0"/>
                                    </a:rPr>
                                    <m:t>𝑙</m:t>
                                  </m:r>
                                  <m:r>
                                    <a:rPr lang="en-US" i="1">
                                      <a:latin typeface="Cambria Math" panose="02040503050406030204" pitchFamily="18" charset="0"/>
                                    </a:rPr>
                                    <m:t>−</m:t>
                                  </m:r>
                                  <m:r>
                                    <a:rPr lang="en-US" i="1">
                                      <a:latin typeface="Cambria Math" panose="02040503050406030204" pitchFamily="18" charset="0"/>
                                    </a:rPr>
                                    <m:t>1</m:t>
                                  </m:r>
                                </m:e>
                              </m:d>
                            </m:sup>
                          </m:sSubSup>
                        </m:e>
                      </m:d>
                    </m:oMath>
                  </m:oMathPara>
                </a14:m>
                <a:endParaRPr lang="en-US" dirty="0"/>
              </a:p>
              <a:p>
                <a:r>
                  <a:rPr lang="en-US" dirty="0"/>
                  <a:t>We define dilated convolution for better view :</a:t>
                </a:r>
              </a:p>
              <a:p>
                <a:pPr marL="0" indent="0">
                  <a:buNone/>
                </a:pPr>
                <a:r>
                  <a:rPr lang="en-US" dirty="0"/>
                  <a:t>	 </a:t>
                </a:r>
                <a14:m>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d>
                          <m:dPr>
                            <m:ctrlPr>
                              <a:rPr lang="en-US" i="1">
                                <a:latin typeface="Cambria Math" panose="02040503050406030204" pitchFamily="18" charset="0"/>
                              </a:rPr>
                            </m:ctrlPr>
                          </m:dPr>
                          <m:e>
                            <m:r>
                              <a:rPr lang="en-US" i="1">
                                <a:latin typeface="Cambria Math" panose="02040503050406030204" pitchFamily="18" charset="0"/>
                              </a:rPr>
                              <m:t>𝑙</m:t>
                            </m:r>
                          </m:e>
                        </m:d>
                      </m:sup>
                    </m:sSubSup>
                    <m:r>
                      <a:rPr lang="en-US" i="1">
                        <a:latin typeface="Cambria Math" panose="02040503050406030204" pitchFamily="18" charset="0"/>
                      </a:rPr>
                      <m:t>=</m:t>
                    </m:r>
                    <m:r>
                      <a:rPr lang="en-US" b="0" i="1" smtClean="0">
                        <a:latin typeface="Cambria Math" panose="02040503050406030204" pitchFamily="18" charset="0"/>
                      </a:rPr>
                      <m:t>𝑀𝐿𝑃</m:t>
                    </m:r>
                    <m:d>
                      <m:dPr>
                        <m:ctrlPr>
                          <a:rPr lang="en-US" i="1">
                            <a:latin typeface="Cambria Math" panose="02040503050406030204" pitchFamily="18" charset="0"/>
                          </a:rPr>
                        </m:ctrlPr>
                      </m:dPr>
                      <m:e>
                        <m:r>
                          <a:rPr lang="en-US" b="0" i="1" smtClean="0">
                            <a:latin typeface="Cambria Math" panose="02040503050406030204" pitchFamily="18" charset="0"/>
                          </a:rPr>
                          <m:t>𝑐𝑜𝑛𝑐𝑎𝑡</m:t>
                        </m:r>
                        <m:d>
                          <m:dPr>
                            <m:ctrlPr>
                              <a:rPr lang="en-US" b="0" i="1" smtClean="0">
                                <a:latin typeface="Cambria Math" panose="02040503050406030204" pitchFamily="18" charset="0"/>
                              </a:rPr>
                            </m:ctrlPr>
                          </m:dP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𝑖</m:t>
                                </m:r>
                              </m:sub>
                              <m:sup>
                                <m:d>
                                  <m:dPr>
                                    <m:ctrlPr>
                                      <a:rPr lang="en-US" b="0" i="1" smtClean="0">
                                        <a:latin typeface="Cambria Math" panose="02040503050406030204" pitchFamily="18" charset="0"/>
                                      </a:rPr>
                                    </m:ctrlPr>
                                  </m:dPr>
                                  <m:e>
                                    <m:r>
                                      <a:rPr lang="en-US" b="0" i="1" smtClean="0">
                                        <a:latin typeface="Cambria Math" panose="02040503050406030204" pitchFamily="18" charset="0"/>
                                      </a:rPr>
                                      <m:t>𝑙</m:t>
                                    </m:r>
                                    <m:r>
                                      <a:rPr lang="en-US" b="0" i="1" smtClean="0">
                                        <a:latin typeface="Cambria Math" panose="02040503050406030204" pitchFamily="18" charset="0"/>
                                      </a:rPr>
                                      <m:t>−</m:t>
                                    </m:r>
                                    <m:r>
                                      <a:rPr lang="en-US" b="0" i="1" smtClean="0">
                                        <a:latin typeface="Cambria Math" panose="02040503050406030204" pitchFamily="18" charset="0"/>
                                      </a:rPr>
                                      <m:t>1</m:t>
                                    </m:r>
                                  </m:e>
                                </m:d>
                              </m:sup>
                            </m:sSubSup>
                            <m:r>
                              <a:rPr lang="en-US" b="0" i="1" smtClean="0">
                                <a:latin typeface="Cambria Math" panose="02040503050406030204" pitchFamily="18" charset="0"/>
                              </a:rPr>
                              <m:t>,</m:t>
                            </m:r>
                            <m:sSub>
                              <m:sSubPr>
                                <m:ctrlPr>
                                  <a:rPr lang="en-US" i="1">
                                    <a:latin typeface="Cambria Math" panose="02040503050406030204" pitchFamily="18" charset="0"/>
                                  </a:rPr>
                                </m:ctrlPr>
                              </m:sSubPr>
                              <m:e>
                                <m:r>
                                  <m:rPr>
                                    <m:nor/>
                                  </m:rPr>
                                  <a:rPr lang="en-US" i="0">
                                    <a:latin typeface="Cambria Math" panose="02040503050406030204" pitchFamily="18" charset="0"/>
                                  </a:rPr>
                                  <m:t>max</m:t>
                                </m:r>
                              </m:e>
                              <m:sub>
                                <m:r>
                                  <a:rPr lang="en-US" i="1">
                                    <a:latin typeface="Cambria Math" panose="02040503050406030204" pitchFamily="18" charset="0"/>
                                  </a:rPr>
                                  <m:t>𝑗</m:t>
                                </m:r>
                                <m:r>
                                  <a:rPr lang="en-US" i="1">
                                    <a:latin typeface="Cambria Math" panose="02040503050406030204" pitchFamily="18" charset="0"/>
                                  </a:rPr>
                                  <m:t>∈</m:t>
                                </m:r>
                                <m:sSub>
                                  <m:sSubPr>
                                    <m:ctrlPr>
                                      <a:rPr lang="en-US" b="0" i="1" smtClean="0">
                                        <a:latin typeface="Cambria Math" panose="02040503050406030204" pitchFamily="18" charset="0"/>
                                      </a:rPr>
                                    </m:ctrlPr>
                                  </m:sSubPr>
                                  <m:e>
                                    <m:r>
                                      <a:rPr lang="en-US" i="1">
                                        <a:latin typeface="Cambria Math" panose="02040503050406030204" pitchFamily="18" charset="0"/>
                                      </a:rPr>
                                      <m:t>𝑁</m:t>
                                    </m:r>
                                  </m:e>
                                  <m:sub>
                                    <m:r>
                                      <a:rPr lang="en-US" b="0" i="1" smtClean="0">
                                        <a:latin typeface="Cambria Math" panose="02040503050406030204" pitchFamily="18" charset="0"/>
                                      </a:rPr>
                                      <m:t>𝑑</m:t>
                                    </m:r>
                                  </m:sub>
                                </m:sSub>
                                <m:d>
                                  <m:dPr>
                                    <m:ctrlPr>
                                      <a:rPr lang="en-US" i="1">
                                        <a:latin typeface="Cambria Math" panose="02040503050406030204" pitchFamily="18" charset="0"/>
                                      </a:rPr>
                                    </m:ctrlPr>
                                  </m:dPr>
                                  <m:e>
                                    <m:r>
                                      <a:rPr lang="en-US" i="1">
                                        <a:latin typeface="Cambria Math" panose="02040503050406030204" pitchFamily="18" charset="0"/>
                                      </a:rPr>
                                      <m:t>𝑖</m:t>
                                    </m:r>
                                  </m:e>
                                </m:d>
                              </m:sub>
                            </m:sSub>
                            <m:d>
                              <m:dPr>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𝑗</m:t>
                                    </m:r>
                                  </m:sub>
                                  <m:sup>
                                    <m:d>
                                      <m:dPr>
                                        <m:ctrlPr>
                                          <a:rPr lang="en-US" i="1">
                                            <a:latin typeface="Cambria Math" panose="02040503050406030204" pitchFamily="18" charset="0"/>
                                          </a:rPr>
                                        </m:ctrlPr>
                                      </m:dPr>
                                      <m:e>
                                        <m:r>
                                          <a:rPr lang="en-US" i="1">
                                            <a:latin typeface="Cambria Math" panose="02040503050406030204" pitchFamily="18" charset="0"/>
                                          </a:rPr>
                                          <m:t>𝑙</m:t>
                                        </m:r>
                                        <m:r>
                                          <a:rPr lang="en-US" i="1">
                                            <a:latin typeface="Cambria Math" panose="02040503050406030204" pitchFamily="18" charset="0"/>
                                          </a:rPr>
                                          <m:t>−</m:t>
                                        </m:r>
                                        <m:r>
                                          <a:rPr lang="en-US" i="1">
                                            <a:latin typeface="Cambria Math" panose="02040503050406030204" pitchFamily="18" charset="0"/>
                                          </a:rPr>
                                          <m:t>1</m:t>
                                        </m:r>
                                      </m:e>
                                    </m:d>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d>
                                      <m:dPr>
                                        <m:ctrlPr>
                                          <a:rPr lang="en-US" i="1">
                                            <a:latin typeface="Cambria Math" panose="02040503050406030204" pitchFamily="18" charset="0"/>
                                          </a:rPr>
                                        </m:ctrlPr>
                                      </m:dPr>
                                      <m:e>
                                        <m:r>
                                          <a:rPr lang="en-US" i="1">
                                            <a:latin typeface="Cambria Math" panose="02040503050406030204" pitchFamily="18" charset="0"/>
                                          </a:rPr>
                                          <m:t>𝑙</m:t>
                                        </m:r>
                                        <m:r>
                                          <a:rPr lang="en-US" i="1">
                                            <a:latin typeface="Cambria Math" panose="02040503050406030204" pitchFamily="18" charset="0"/>
                                          </a:rPr>
                                          <m:t>−</m:t>
                                        </m:r>
                                        <m:r>
                                          <a:rPr lang="en-US" i="1">
                                            <a:latin typeface="Cambria Math" panose="02040503050406030204" pitchFamily="18" charset="0"/>
                                          </a:rPr>
                                          <m:t>1</m:t>
                                        </m:r>
                                      </m:e>
                                    </m:d>
                                  </m:sup>
                                </m:sSubSup>
                              </m:e>
                            </m:d>
                          </m:e>
                        </m:d>
                      </m:e>
                    </m:d>
                  </m:oMath>
                </a14:m>
                <a:endParaRPr lang="en-US" dirty="0"/>
              </a:p>
              <a:p>
                <a:r>
                  <a:rPr lang="en-US" dirty="0"/>
                  <a:t>With residual connection and dilated convolution we can defeat the over-smoothing problem but complicated back propagation is still there. So we have to use more shallow network than SR-ResNet and SR-GAN.</a:t>
                </a:r>
              </a:p>
            </p:txBody>
          </p:sp>
        </mc:Choice>
        <mc:Fallback xmlns="">
          <p:sp>
            <p:nvSpPr>
              <p:cNvPr id="3" name="Content Placeholder 2">
                <a:extLst>
                  <a:ext uri="{FF2B5EF4-FFF2-40B4-BE49-F238E27FC236}">
                    <a16:creationId xmlns:a16="http://schemas.microsoft.com/office/drawing/2014/main" id="{0BBE7E1A-8494-AEF7-49F6-633ECB589A56}"/>
                  </a:ext>
                </a:extLst>
              </p:cNvPr>
              <p:cNvSpPr>
                <a:spLocks noGrp="1" noRot="1" noChangeAspect="1" noMove="1" noResize="1" noEditPoints="1" noAdjustHandles="1" noChangeArrowheads="1" noChangeShapeType="1" noTextEdit="1"/>
              </p:cNvSpPr>
              <p:nvPr>
                <p:ph idx="1"/>
              </p:nvPr>
            </p:nvSpPr>
            <p:spPr>
              <a:xfrm>
                <a:off x="1141413" y="1759742"/>
                <a:ext cx="9905999" cy="4613348"/>
              </a:xfrm>
              <a:blipFill>
                <a:blip r:embed="rId2"/>
                <a:stretch>
                  <a:fillRect l="-1231" t="-1852"/>
                </a:stretch>
              </a:blipFill>
            </p:spPr>
            <p:txBody>
              <a:bodyPr/>
              <a:lstStyle/>
              <a:p>
                <a:r>
                  <a:rPr lang="en-US">
                    <a:noFill/>
                  </a:rPr>
                  <a:t> </a:t>
                </a:r>
              </a:p>
            </p:txBody>
          </p:sp>
        </mc:Fallback>
      </mc:AlternateContent>
      <p:sp>
        <p:nvSpPr>
          <p:cNvPr id="6" name="Slide Number Placeholder 5">
            <a:extLst>
              <a:ext uri="{FF2B5EF4-FFF2-40B4-BE49-F238E27FC236}">
                <a16:creationId xmlns:a16="http://schemas.microsoft.com/office/drawing/2014/main" id="{4723F73C-5CE4-E44A-6A0B-603CFBB5DD16}"/>
              </a:ext>
            </a:extLst>
          </p:cNvPr>
          <p:cNvSpPr>
            <a:spLocks noGrp="1"/>
          </p:cNvSpPr>
          <p:nvPr>
            <p:ph type="sldNum" sz="quarter" idx="12"/>
          </p:nvPr>
        </p:nvSpPr>
        <p:spPr/>
        <p:txBody>
          <a:bodyPr/>
          <a:lstStyle/>
          <a:p>
            <a:fld id="{6EEB70B8-7050-42DF-BBDB-EDECBB1F96FB}" type="slidenum">
              <a:rPr lang="en-US" smtClean="0"/>
              <a:t>21</a:t>
            </a:fld>
            <a:endParaRPr lang="en-US"/>
          </a:p>
        </p:txBody>
      </p:sp>
    </p:spTree>
    <p:extLst>
      <p:ext uri="{BB962C8B-B14F-4D97-AF65-F5344CB8AC3E}">
        <p14:creationId xmlns:p14="http://schemas.microsoft.com/office/powerpoint/2010/main" val="37029323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E20A3-BB03-AA44-B811-A2BCB955B270}"/>
              </a:ext>
            </a:extLst>
          </p:cNvPr>
          <p:cNvSpPr>
            <a:spLocks noGrp="1"/>
          </p:cNvSpPr>
          <p:nvPr>
            <p:ph type="title"/>
          </p:nvPr>
        </p:nvSpPr>
        <p:spPr/>
        <p:txBody>
          <a:bodyPr/>
          <a:lstStyle/>
          <a:p>
            <a:r>
              <a:rPr lang="en-US" dirty="0">
                <a:solidFill>
                  <a:srgbClr val="002060"/>
                </a:solidFill>
              </a:rPr>
              <a:t>SR-GCN</a:t>
            </a:r>
          </a:p>
        </p:txBody>
      </p:sp>
      <p:sp>
        <p:nvSpPr>
          <p:cNvPr id="3" name="Content Placeholder 2">
            <a:extLst>
              <a:ext uri="{FF2B5EF4-FFF2-40B4-BE49-F238E27FC236}">
                <a16:creationId xmlns:a16="http://schemas.microsoft.com/office/drawing/2014/main" id="{50DCFCBA-F6DF-33D2-84DE-928538E12961}"/>
              </a:ext>
            </a:extLst>
          </p:cNvPr>
          <p:cNvSpPr>
            <a:spLocks noGrp="1"/>
          </p:cNvSpPr>
          <p:nvPr>
            <p:ph idx="1"/>
          </p:nvPr>
        </p:nvSpPr>
        <p:spPr>
          <a:xfrm>
            <a:off x="1141412" y="1644073"/>
            <a:ext cx="9905999" cy="4147128"/>
          </a:xfrm>
        </p:spPr>
        <p:txBody>
          <a:bodyPr>
            <a:normAutofit lnSpcReduction="10000"/>
          </a:bodyPr>
          <a:lstStyle/>
          <a:p>
            <a:r>
              <a:rPr lang="en-US" dirty="0"/>
              <a:t>This architecture is based on SR-ResNet but has fewer layers. </a:t>
            </a:r>
          </a:p>
          <a:p>
            <a:r>
              <a:rPr lang="en-US" dirty="0"/>
              <a:t>For this network we use 8 residual blocks instead of 16.</a:t>
            </a:r>
          </a:p>
          <a:p>
            <a:r>
              <a:rPr lang="en-US" dirty="0"/>
              <a:t>The number of hidden layer is reduced to 32.</a:t>
            </a:r>
          </a:p>
          <a:p>
            <a:r>
              <a:rPr lang="en-US" dirty="0"/>
              <a:t>Up-sampling is similar to SR-ResNet but we have to implemented this from scratch since to function is written for pixel shuffle in graph format.</a:t>
            </a:r>
          </a:p>
          <a:p>
            <a:r>
              <a:rPr lang="en-US" dirty="0"/>
              <a:t>Similar to pixel shuffle there is no written function for MRGCN. So we have to implement this from scratch.</a:t>
            </a:r>
          </a:p>
          <a:p>
            <a:r>
              <a:rPr lang="en-US" dirty="0"/>
              <a:t>All of code is available in “</a:t>
            </a:r>
            <a:r>
              <a:rPr lang="en-US" b="1" i="1" dirty="0" err="1"/>
              <a:t>graph_super_resolution.ipynb</a:t>
            </a:r>
            <a:r>
              <a:rPr lang="en-US" b="1" i="1" dirty="0"/>
              <a:t>”</a:t>
            </a:r>
          </a:p>
          <a:p>
            <a:endParaRPr lang="en-US" b="1" i="1" dirty="0"/>
          </a:p>
        </p:txBody>
      </p:sp>
      <p:sp>
        <p:nvSpPr>
          <p:cNvPr id="6" name="Slide Number Placeholder 5">
            <a:extLst>
              <a:ext uri="{FF2B5EF4-FFF2-40B4-BE49-F238E27FC236}">
                <a16:creationId xmlns:a16="http://schemas.microsoft.com/office/drawing/2014/main" id="{E0DA3A65-5019-8280-051A-2EC84A790DDB}"/>
              </a:ext>
            </a:extLst>
          </p:cNvPr>
          <p:cNvSpPr>
            <a:spLocks noGrp="1"/>
          </p:cNvSpPr>
          <p:nvPr>
            <p:ph type="sldNum" sz="quarter" idx="12"/>
          </p:nvPr>
        </p:nvSpPr>
        <p:spPr/>
        <p:txBody>
          <a:bodyPr/>
          <a:lstStyle/>
          <a:p>
            <a:fld id="{6EEB70B8-7050-42DF-BBDB-EDECBB1F96FB}" type="slidenum">
              <a:rPr lang="en-US" smtClean="0"/>
              <a:t>22</a:t>
            </a:fld>
            <a:endParaRPr lang="en-US"/>
          </a:p>
        </p:txBody>
      </p:sp>
    </p:spTree>
    <p:extLst>
      <p:ext uri="{BB962C8B-B14F-4D97-AF65-F5344CB8AC3E}">
        <p14:creationId xmlns:p14="http://schemas.microsoft.com/office/powerpoint/2010/main" val="60322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678FF-1B47-A2D5-FFF0-E393453164BC}"/>
              </a:ext>
            </a:extLst>
          </p:cNvPr>
          <p:cNvSpPr>
            <a:spLocks noGrp="1"/>
          </p:cNvSpPr>
          <p:nvPr>
            <p:ph type="title"/>
          </p:nvPr>
        </p:nvSpPr>
        <p:spPr>
          <a:xfrm>
            <a:off x="1141413" y="45397"/>
            <a:ext cx="9905998" cy="1478570"/>
          </a:xfrm>
        </p:spPr>
        <p:txBody>
          <a:bodyPr/>
          <a:lstStyle/>
          <a:p>
            <a:r>
              <a:rPr lang="en-US" dirty="0"/>
              <a:t>Results</a:t>
            </a:r>
          </a:p>
        </p:txBody>
      </p:sp>
      <p:pic>
        <p:nvPicPr>
          <p:cNvPr id="5" name="Content Placeholder 4">
            <a:extLst>
              <a:ext uri="{FF2B5EF4-FFF2-40B4-BE49-F238E27FC236}">
                <a16:creationId xmlns:a16="http://schemas.microsoft.com/office/drawing/2014/main" id="{08C4B505-DCA8-4192-986F-875B0A06FA01}"/>
              </a:ext>
            </a:extLst>
          </p:cNvPr>
          <p:cNvPicPr>
            <a:picLocks noGrp="1" noChangeAspect="1"/>
          </p:cNvPicPr>
          <p:nvPr>
            <p:ph idx="1"/>
          </p:nvPr>
        </p:nvPicPr>
        <p:blipFill rotWithShape="1">
          <a:blip r:embed="rId2"/>
          <a:srcRect b="69247"/>
          <a:stretch/>
        </p:blipFill>
        <p:spPr>
          <a:xfrm>
            <a:off x="2068578" y="1293386"/>
            <a:ext cx="7857116" cy="5043053"/>
          </a:xfrm>
        </p:spPr>
      </p:pic>
      <p:sp>
        <p:nvSpPr>
          <p:cNvPr id="6" name="Slide Number Placeholder 5">
            <a:extLst>
              <a:ext uri="{FF2B5EF4-FFF2-40B4-BE49-F238E27FC236}">
                <a16:creationId xmlns:a16="http://schemas.microsoft.com/office/drawing/2014/main" id="{9BB5D667-5E10-20C3-0457-A699D18A66BA}"/>
              </a:ext>
            </a:extLst>
          </p:cNvPr>
          <p:cNvSpPr>
            <a:spLocks noGrp="1"/>
          </p:cNvSpPr>
          <p:nvPr>
            <p:ph type="sldNum" sz="quarter" idx="12"/>
          </p:nvPr>
        </p:nvSpPr>
        <p:spPr/>
        <p:txBody>
          <a:bodyPr/>
          <a:lstStyle/>
          <a:p>
            <a:fld id="{6EEB70B8-7050-42DF-BBDB-EDECBB1F96FB}" type="slidenum">
              <a:rPr lang="en-US" smtClean="0"/>
              <a:t>23</a:t>
            </a:fld>
            <a:endParaRPr lang="en-US"/>
          </a:p>
        </p:txBody>
      </p:sp>
    </p:spTree>
    <p:extLst>
      <p:ext uri="{BB962C8B-B14F-4D97-AF65-F5344CB8AC3E}">
        <p14:creationId xmlns:p14="http://schemas.microsoft.com/office/powerpoint/2010/main" val="24025646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E54BD-B5F6-9513-9145-A962FAD7FD41}"/>
              </a:ext>
            </a:extLst>
          </p:cNvPr>
          <p:cNvSpPr>
            <a:spLocks noGrp="1"/>
          </p:cNvSpPr>
          <p:nvPr>
            <p:ph type="title"/>
          </p:nvPr>
        </p:nvSpPr>
        <p:spPr/>
        <p:txBody>
          <a:bodyPr/>
          <a:lstStyle/>
          <a:p>
            <a:r>
              <a:rPr lang="en-US" dirty="0">
                <a:solidFill>
                  <a:srgbClr val="002060"/>
                </a:solidFill>
              </a:rPr>
              <a:t>Future improvement</a:t>
            </a:r>
          </a:p>
        </p:txBody>
      </p:sp>
      <p:sp>
        <p:nvSpPr>
          <p:cNvPr id="3" name="Content Placeholder 2">
            <a:extLst>
              <a:ext uri="{FF2B5EF4-FFF2-40B4-BE49-F238E27FC236}">
                <a16:creationId xmlns:a16="http://schemas.microsoft.com/office/drawing/2014/main" id="{DC12B1EA-FEC4-766A-E466-BFEC00A680B7}"/>
              </a:ext>
            </a:extLst>
          </p:cNvPr>
          <p:cNvSpPr>
            <a:spLocks noGrp="1"/>
          </p:cNvSpPr>
          <p:nvPr>
            <p:ph idx="1"/>
          </p:nvPr>
        </p:nvSpPr>
        <p:spPr>
          <a:xfrm>
            <a:off x="1141412" y="2249487"/>
            <a:ext cx="9905999" cy="2978295"/>
          </a:xfrm>
        </p:spPr>
        <p:txBody>
          <a:bodyPr/>
          <a:lstStyle/>
          <a:p>
            <a:r>
              <a:rPr lang="en-US" dirty="0"/>
              <a:t>We can add a discriminator block just like GAN, but with different convolution MRGCN. We haven’t do this because SR-GCN takes us a lot of time for training</a:t>
            </a:r>
            <a:r>
              <a:rPr lang="en-US" dirty="0">
                <a:sym typeface="Wingdings" panose="05000000000000000000" pitchFamily="2" charset="2"/>
              </a:rPr>
              <a:t>.</a:t>
            </a:r>
            <a:endParaRPr lang="en-US" dirty="0"/>
          </a:p>
          <a:p>
            <a:r>
              <a:rPr lang="en-US" dirty="0"/>
              <a:t>This picture are just 2d, but architecture is general for point clouds, panorama images and …, the only difference is in graph dataset.</a:t>
            </a:r>
          </a:p>
        </p:txBody>
      </p:sp>
      <p:sp>
        <p:nvSpPr>
          <p:cNvPr id="6" name="Slide Number Placeholder 5">
            <a:extLst>
              <a:ext uri="{FF2B5EF4-FFF2-40B4-BE49-F238E27FC236}">
                <a16:creationId xmlns:a16="http://schemas.microsoft.com/office/drawing/2014/main" id="{0FCD954A-79BA-0CFA-49AC-630CD82E0A3B}"/>
              </a:ext>
            </a:extLst>
          </p:cNvPr>
          <p:cNvSpPr>
            <a:spLocks noGrp="1"/>
          </p:cNvSpPr>
          <p:nvPr>
            <p:ph type="sldNum" sz="quarter" idx="12"/>
          </p:nvPr>
        </p:nvSpPr>
        <p:spPr/>
        <p:txBody>
          <a:bodyPr/>
          <a:lstStyle/>
          <a:p>
            <a:fld id="{6EEB70B8-7050-42DF-BBDB-EDECBB1F96FB}" type="slidenum">
              <a:rPr lang="en-US" smtClean="0"/>
              <a:t>24</a:t>
            </a:fld>
            <a:endParaRPr lang="en-US"/>
          </a:p>
        </p:txBody>
      </p:sp>
    </p:spTree>
    <p:extLst>
      <p:ext uri="{BB962C8B-B14F-4D97-AF65-F5344CB8AC3E}">
        <p14:creationId xmlns:p14="http://schemas.microsoft.com/office/powerpoint/2010/main" val="24094884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8BC9C-9222-F42B-3731-5243D958389E}"/>
              </a:ext>
            </a:extLst>
          </p:cNvPr>
          <p:cNvSpPr>
            <a:spLocks noGrp="1"/>
          </p:cNvSpPr>
          <p:nvPr>
            <p:ph type="title"/>
          </p:nvPr>
        </p:nvSpPr>
        <p:spPr>
          <a:xfrm>
            <a:off x="988292" y="161636"/>
            <a:ext cx="10317738" cy="1478570"/>
          </a:xfrm>
        </p:spPr>
        <p:txBody>
          <a:bodyPr/>
          <a:lstStyle/>
          <a:p>
            <a:r>
              <a:rPr lang="en-US" dirty="0">
                <a:solidFill>
                  <a:srgbClr val="002060"/>
                </a:solidFill>
              </a:rPr>
              <a:t>References</a:t>
            </a:r>
          </a:p>
        </p:txBody>
      </p:sp>
      <p:sp>
        <p:nvSpPr>
          <p:cNvPr id="3" name="Content Placeholder 2">
            <a:extLst>
              <a:ext uri="{FF2B5EF4-FFF2-40B4-BE49-F238E27FC236}">
                <a16:creationId xmlns:a16="http://schemas.microsoft.com/office/drawing/2014/main" id="{979C8A0E-74AE-5B9B-2035-9191D3866905}"/>
              </a:ext>
            </a:extLst>
          </p:cNvPr>
          <p:cNvSpPr>
            <a:spLocks noGrp="1"/>
          </p:cNvSpPr>
          <p:nvPr>
            <p:ph idx="1"/>
          </p:nvPr>
        </p:nvSpPr>
        <p:spPr>
          <a:xfrm>
            <a:off x="988292" y="1265381"/>
            <a:ext cx="11046691" cy="4922982"/>
          </a:xfrm>
        </p:spPr>
        <p:txBody>
          <a:bodyPr>
            <a:normAutofit/>
          </a:bodyPr>
          <a:lstStyle/>
          <a:p>
            <a:pPr marL="0" indent="0">
              <a:buNone/>
            </a:pPr>
            <a:r>
              <a:rPr lang="en-US" sz="2000" dirty="0"/>
              <a:t>[1] </a:t>
            </a:r>
            <a:r>
              <a:rPr lang="en-US" sz="2000" dirty="0">
                <a:hlinkClick r:id="rId2"/>
              </a:rPr>
              <a:t>A </a:t>
            </a:r>
            <a:r>
              <a:rPr lang="en-US" sz="2000" dirty="0" err="1">
                <a:hlinkClick r:id="rId2"/>
              </a:rPr>
              <a:t>Wavlet</a:t>
            </a:r>
            <a:r>
              <a:rPr lang="en-US" sz="2000" dirty="0">
                <a:hlinkClick r:id="rId2"/>
              </a:rPr>
              <a:t>-Based Interpolation-</a:t>
            </a:r>
            <a:r>
              <a:rPr lang="en-US" sz="2000" dirty="0" err="1">
                <a:hlinkClick r:id="rId2"/>
              </a:rPr>
              <a:t>Restortion</a:t>
            </a:r>
            <a:r>
              <a:rPr lang="en-US" sz="2000" dirty="0">
                <a:hlinkClick r:id="rId2"/>
              </a:rPr>
              <a:t> Method For </a:t>
            </a:r>
            <a:r>
              <a:rPr lang="en-US" sz="2000" dirty="0" err="1">
                <a:hlinkClick r:id="rId2"/>
              </a:rPr>
              <a:t>Superresolution</a:t>
            </a:r>
            <a:r>
              <a:rPr lang="en-US" sz="2000" dirty="0">
                <a:hlinkClick r:id="rId2"/>
              </a:rPr>
              <a:t>, 2000.</a:t>
            </a:r>
            <a:endParaRPr lang="en-US" sz="2000" dirty="0"/>
          </a:p>
          <a:p>
            <a:pPr marL="0" indent="0">
              <a:buNone/>
            </a:pPr>
            <a:r>
              <a:rPr lang="en-US" sz="2000" dirty="0"/>
              <a:t>[2] </a:t>
            </a:r>
            <a:r>
              <a:rPr lang="en-US" sz="2000" dirty="0">
                <a:hlinkClick r:id="rId3"/>
              </a:rPr>
              <a:t>A computationally efficient </a:t>
            </a:r>
            <a:r>
              <a:rPr lang="en-US" sz="2000" dirty="0" err="1">
                <a:hlinkClick r:id="rId3"/>
              </a:rPr>
              <a:t>superresolution</a:t>
            </a:r>
            <a:r>
              <a:rPr lang="en-US" sz="2000" dirty="0">
                <a:hlinkClick r:id="rId3"/>
              </a:rPr>
              <a:t> image reconstruction algorithm, 2001.</a:t>
            </a:r>
            <a:endParaRPr lang="en-US" sz="2000" dirty="0"/>
          </a:p>
          <a:p>
            <a:pPr marL="0" indent="0">
              <a:buNone/>
            </a:pPr>
            <a:r>
              <a:rPr lang="en-US" sz="2000" dirty="0"/>
              <a:t>[3] </a:t>
            </a:r>
            <a:r>
              <a:rPr lang="en-US" sz="2000" dirty="0">
                <a:hlinkClick r:id="rId4"/>
              </a:rPr>
              <a:t>Improving resolution by image registration, 1991.</a:t>
            </a:r>
            <a:endParaRPr lang="en-US" sz="2000" dirty="0"/>
          </a:p>
          <a:p>
            <a:pPr marL="0" indent="0">
              <a:buNone/>
            </a:pPr>
            <a:r>
              <a:rPr lang="en-US" sz="2000" dirty="0"/>
              <a:t>[4] </a:t>
            </a:r>
            <a:r>
              <a:rPr lang="en-US" sz="2000" dirty="0">
                <a:hlinkClick r:id="rId5"/>
              </a:rPr>
              <a:t>High-resolution image reconstruction from lower-resolution image sequences and space varying image restoration, 1992.</a:t>
            </a:r>
            <a:endParaRPr lang="en-US" sz="2000" dirty="0"/>
          </a:p>
          <a:p>
            <a:pPr marL="0" indent="0">
              <a:buNone/>
            </a:pPr>
            <a:r>
              <a:rPr lang="en-US" sz="2000" dirty="0"/>
              <a:t>[5] </a:t>
            </a:r>
            <a:r>
              <a:rPr lang="en-US" sz="2000" dirty="0">
                <a:hlinkClick r:id="rId6"/>
              </a:rPr>
              <a:t>A fast MAP algorithm for high-resolution image reconstruction with </a:t>
            </a:r>
            <a:r>
              <a:rPr lang="en-US" sz="2000" dirty="0" err="1">
                <a:hlinkClick r:id="rId6"/>
              </a:rPr>
              <a:t>multisensors</a:t>
            </a:r>
            <a:r>
              <a:rPr lang="en-US" sz="2000" dirty="0">
                <a:hlinkClick r:id="rId6"/>
              </a:rPr>
              <a:t>, Multidimensional Systems and Signal Processing, 2001.</a:t>
            </a:r>
            <a:endParaRPr lang="en-US" sz="2000" dirty="0"/>
          </a:p>
          <a:p>
            <a:pPr marL="0" indent="0">
              <a:buNone/>
            </a:pPr>
            <a:r>
              <a:rPr lang="en-US" sz="2000" dirty="0"/>
              <a:t>[6] </a:t>
            </a:r>
            <a:r>
              <a:rPr lang="en-US" sz="2000" dirty="0">
                <a:hlinkClick r:id="rId7"/>
              </a:rPr>
              <a:t>Enhanced Deep Residual Networks for Single Image Super-Resolution, 2017.</a:t>
            </a:r>
            <a:endParaRPr lang="en-US" sz="2000" dirty="0"/>
          </a:p>
          <a:p>
            <a:pPr marL="0" indent="0">
              <a:buNone/>
            </a:pPr>
            <a:r>
              <a:rPr lang="en-US" sz="2000" dirty="0"/>
              <a:t>[7] </a:t>
            </a:r>
            <a:r>
              <a:rPr lang="en-US" sz="2000" dirty="0">
                <a:hlinkClick r:id="rId8"/>
              </a:rPr>
              <a:t>Photo-Realistic Single Image Super-Resolution Using a Generative Adversarial Network, 2016.</a:t>
            </a:r>
            <a:endParaRPr lang="en-US" sz="2000" dirty="0"/>
          </a:p>
          <a:p>
            <a:pPr marL="0" indent="0">
              <a:buNone/>
            </a:pPr>
            <a:r>
              <a:rPr lang="en-US" sz="2000" dirty="0"/>
              <a:t>[8] </a:t>
            </a:r>
            <a:r>
              <a:rPr lang="en-US" sz="2000" dirty="0">
                <a:hlinkClick r:id="rId9" action="ppaction://hlinkfile"/>
              </a:rPr>
              <a:t>Deep Residual Learning for Image Recognition, 2015.</a:t>
            </a:r>
            <a:endParaRPr lang="en-US" sz="2000" dirty="0"/>
          </a:p>
          <a:p>
            <a:pPr marL="0" indent="0">
              <a:buNone/>
            </a:pPr>
            <a:endParaRPr lang="en-US" sz="2000" dirty="0"/>
          </a:p>
        </p:txBody>
      </p:sp>
      <p:sp>
        <p:nvSpPr>
          <p:cNvPr id="6" name="Slide Number Placeholder 5">
            <a:extLst>
              <a:ext uri="{FF2B5EF4-FFF2-40B4-BE49-F238E27FC236}">
                <a16:creationId xmlns:a16="http://schemas.microsoft.com/office/drawing/2014/main" id="{8D797012-45EE-3868-AA0E-A7BB527E791F}"/>
              </a:ext>
            </a:extLst>
          </p:cNvPr>
          <p:cNvSpPr>
            <a:spLocks noGrp="1"/>
          </p:cNvSpPr>
          <p:nvPr>
            <p:ph type="sldNum" sz="quarter" idx="12"/>
          </p:nvPr>
        </p:nvSpPr>
        <p:spPr/>
        <p:txBody>
          <a:bodyPr/>
          <a:lstStyle/>
          <a:p>
            <a:fld id="{6EEB70B8-7050-42DF-BBDB-EDECBB1F96FB}" type="slidenum">
              <a:rPr lang="en-US" smtClean="0"/>
              <a:t>25</a:t>
            </a:fld>
            <a:endParaRPr lang="en-US"/>
          </a:p>
        </p:txBody>
      </p:sp>
    </p:spTree>
    <p:extLst>
      <p:ext uri="{BB962C8B-B14F-4D97-AF65-F5344CB8AC3E}">
        <p14:creationId xmlns:p14="http://schemas.microsoft.com/office/powerpoint/2010/main" val="13995973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A5317-4648-BECB-B0B2-99D1EC744C25}"/>
              </a:ext>
            </a:extLst>
          </p:cNvPr>
          <p:cNvSpPr>
            <a:spLocks noGrp="1"/>
          </p:cNvSpPr>
          <p:nvPr>
            <p:ph type="title"/>
          </p:nvPr>
        </p:nvSpPr>
        <p:spPr>
          <a:xfrm>
            <a:off x="1141413" y="406082"/>
            <a:ext cx="9905998" cy="1478570"/>
          </a:xfrm>
        </p:spPr>
        <p:txBody>
          <a:bodyPr/>
          <a:lstStyle/>
          <a:p>
            <a:r>
              <a:rPr lang="en-US" dirty="0">
                <a:solidFill>
                  <a:srgbClr val="002060"/>
                </a:solidFill>
              </a:rPr>
              <a:t>References</a:t>
            </a:r>
          </a:p>
        </p:txBody>
      </p:sp>
      <p:sp>
        <p:nvSpPr>
          <p:cNvPr id="3" name="Content Placeholder 2">
            <a:extLst>
              <a:ext uri="{FF2B5EF4-FFF2-40B4-BE49-F238E27FC236}">
                <a16:creationId xmlns:a16="http://schemas.microsoft.com/office/drawing/2014/main" id="{11A887E7-39E5-F0FB-62EC-031F1C83AE69}"/>
              </a:ext>
            </a:extLst>
          </p:cNvPr>
          <p:cNvSpPr>
            <a:spLocks noGrp="1"/>
          </p:cNvSpPr>
          <p:nvPr>
            <p:ph idx="1"/>
          </p:nvPr>
        </p:nvSpPr>
        <p:spPr>
          <a:xfrm>
            <a:off x="1141412" y="1551710"/>
            <a:ext cx="9905999" cy="4239492"/>
          </a:xfrm>
        </p:spPr>
        <p:txBody>
          <a:bodyPr>
            <a:normAutofit/>
          </a:bodyPr>
          <a:lstStyle/>
          <a:p>
            <a:pPr marL="0" indent="0">
              <a:buNone/>
            </a:pPr>
            <a:r>
              <a:rPr lang="en-US" sz="2000" dirty="0"/>
              <a:t>[9] </a:t>
            </a:r>
            <a:r>
              <a:rPr lang="en-US" sz="2000" dirty="0">
                <a:hlinkClick r:id="rId2"/>
              </a:rPr>
              <a:t>Generative Adversarial Networks, 2014.</a:t>
            </a:r>
            <a:endParaRPr lang="en-US" sz="2000" dirty="0"/>
          </a:p>
          <a:p>
            <a:pPr marL="0" indent="0">
              <a:buNone/>
            </a:pPr>
            <a:r>
              <a:rPr lang="en-US" sz="2000" dirty="0"/>
              <a:t>[10] </a:t>
            </a:r>
            <a:r>
              <a:rPr lang="en-US" sz="2000" dirty="0" err="1">
                <a:hlinkClick r:id="rId3"/>
              </a:rPr>
              <a:t>DeepGCNs</a:t>
            </a:r>
            <a:r>
              <a:rPr lang="en-US" sz="2000" dirty="0">
                <a:hlinkClick r:id="rId3"/>
              </a:rPr>
              <a:t>: Making GCNs Go as Deep as CNNs, 2021.</a:t>
            </a:r>
            <a:endParaRPr lang="en-US" sz="2000" dirty="0"/>
          </a:p>
          <a:p>
            <a:pPr marL="0" indent="0">
              <a:buNone/>
            </a:pPr>
            <a:r>
              <a:rPr lang="en-US" sz="2000" dirty="0"/>
              <a:t>[11] </a:t>
            </a:r>
            <a:r>
              <a:rPr lang="en-US" sz="2000" dirty="0" err="1">
                <a:hlinkClick r:id="rId4"/>
              </a:rPr>
              <a:t>DeeperGCN</a:t>
            </a:r>
            <a:r>
              <a:rPr lang="en-US" sz="2000" dirty="0">
                <a:hlinkClick r:id="rId4"/>
              </a:rPr>
              <a:t>: All You Need to Train Deeper GCNs, 2020.</a:t>
            </a:r>
            <a:endParaRPr lang="en-US" sz="2000" dirty="0"/>
          </a:p>
          <a:p>
            <a:pPr marL="0" indent="0">
              <a:buNone/>
            </a:pPr>
            <a:r>
              <a:rPr lang="en-US" sz="2000" dirty="0"/>
              <a:t>[12] </a:t>
            </a:r>
            <a:r>
              <a:rPr lang="en-US" sz="2000" dirty="0">
                <a:hlinkClick r:id="rId5" action="ppaction://hlinkfile"/>
              </a:rPr>
              <a:t>Simple and Deep Graph Attention Networks, 2022.</a:t>
            </a:r>
            <a:endParaRPr lang="en-US" sz="2000" dirty="0"/>
          </a:p>
          <a:p>
            <a:pPr marL="0" indent="0">
              <a:buNone/>
            </a:pPr>
            <a:r>
              <a:rPr lang="en-US" sz="2000" dirty="0"/>
              <a:t>[13] </a:t>
            </a:r>
            <a:r>
              <a:rPr lang="en-US" sz="2000" dirty="0">
                <a:hlinkClick r:id="rId6"/>
              </a:rPr>
              <a:t>Simple and Deep Graph Convolutional Networks, 2020.</a:t>
            </a:r>
            <a:endParaRPr lang="en-US" sz="2000" dirty="0"/>
          </a:p>
        </p:txBody>
      </p:sp>
      <p:sp>
        <p:nvSpPr>
          <p:cNvPr id="6" name="Slide Number Placeholder 5">
            <a:extLst>
              <a:ext uri="{FF2B5EF4-FFF2-40B4-BE49-F238E27FC236}">
                <a16:creationId xmlns:a16="http://schemas.microsoft.com/office/drawing/2014/main" id="{18041859-A718-4EBB-01DC-9D3D7FBF8F22}"/>
              </a:ext>
            </a:extLst>
          </p:cNvPr>
          <p:cNvSpPr>
            <a:spLocks noGrp="1"/>
          </p:cNvSpPr>
          <p:nvPr>
            <p:ph type="sldNum" sz="quarter" idx="12"/>
          </p:nvPr>
        </p:nvSpPr>
        <p:spPr/>
        <p:txBody>
          <a:bodyPr/>
          <a:lstStyle/>
          <a:p>
            <a:fld id="{6EEB70B8-7050-42DF-BBDB-EDECBB1F96FB}" type="slidenum">
              <a:rPr lang="en-US" smtClean="0"/>
              <a:t>26</a:t>
            </a:fld>
            <a:endParaRPr lang="en-US"/>
          </a:p>
        </p:txBody>
      </p:sp>
    </p:spTree>
    <p:extLst>
      <p:ext uri="{BB962C8B-B14F-4D97-AF65-F5344CB8AC3E}">
        <p14:creationId xmlns:p14="http://schemas.microsoft.com/office/powerpoint/2010/main" val="2441756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015BE-D7B9-BD8E-0DDE-DF266D450263}"/>
              </a:ext>
            </a:extLst>
          </p:cNvPr>
          <p:cNvSpPr>
            <a:spLocks noGrp="1"/>
          </p:cNvSpPr>
          <p:nvPr>
            <p:ph type="title"/>
          </p:nvPr>
        </p:nvSpPr>
        <p:spPr>
          <a:xfrm>
            <a:off x="1827211" y="1376218"/>
            <a:ext cx="8996217" cy="1385023"/>
          </a:xfrm>
        </p:spPr>
        <p:txBody>
          <a:bodyPr>
            <a:normAutofit/>
          </a:bodyPr>
          <a:lstStyle/>
          <a:p>
            <a:r>
              <a:rPr lang="en-US" sz="4800" dirty="0">
                <a:solidFill>
                  <a:srgbClr val="002060"/>
                </a:solidFill>
              </a:rPr>
              <a:t>Thanks for your attention</a:t>
            </a:r>
          </a:p>
        </p:txBody>
      </p:sp>
      <p:sp>
        <p:nvSpPr>
          <p:cNvPr id="3" name="Content Placeholder 2">
            <a:extLst>
              <a:ext uri="{FF2B5EF4-FFF2-40B4-BE49-F238E27FC236}">
                <a16:creationId xmlns:a16="http://schemas.microsoft.com/office/drawing/2014/main" id="{005B423C-9629-B825-2BFD-6F02401D10E9}"/>
              </a:ext>
            </a:extLst>
          </p:cNvPr>
          <p:cNvSpPr>
            <a:spLocks noGrp="1"/>
          </p:cNvSpPr>
          <p:nvPr>
            <p:ph idx="1"/>
          </p:nvPr>
        </p:nvSpPr>
        <p:spPr>
          <a:xfrm>
            <a:off x="1372321" y="4216832"/>
            <a:ext cx="9905999" cy="2331749"/>
          </a:xfrm>
        </p:spPr>
        <p:txBody>
          <a:bodyPr/>
          <a:lstStyle/>
          <a:p>
            <a:pPr marL="0" indent="0">
              <a:buNone/>
            </a:pPr>
            <a:r>
              <a:rPr lang="en-US" sz="2000" dirty="0"/>
              <a:t>Author: Sepehr Kazemi – 99106599</a:t>
            </a:r>
          </a:p>
          <a:p>
            <a:pPr marL="0" indent="0">
              <a:buNone/>
            </a:pPr>
            <a:r>
              <a:rPr lang="en-US" sz="2000" dirty="0"/>
              <a:t>Course: Image Processing (Computer Engineering Department)</a:t>
            </a:r>
          </a:p>
          <a:p>
            <a:pPr marL="0" indent="0">
              <a:buNone/>
            </a:pPr>
            <a:r>
              <a:rPr lang="en-US" sz="2000" dirty="0"/>
              <a:t>Professor: Dr. Shohreh Kasaei</a:t>
            </a:r>
          </a:p>
          <a:p>
            <a:pPr marL="0" indent="0">
              <a:buNone/>
            </a:pPr>
            <a:r>
              <a:rPr lang="en-US" sz="2000" dirty="0"/>
              <a:t>TA: Ali Safarpoor</a:t>
            </a:r>
          </a:p>
          <a:p>
            <a:pPr marL="0" indent="0">
              <a:buNone/>
            </a:pPr>
            <a:endParaRPr lang="en-US" dirty="0"/>
          </a:p>
          <a:p>
            <a:pPr marL="0" indent="0">
              <a:buNone/>
            </a:pPr>
            <a:endParaRPr lang="en-US" dirty="0"/>
          </a:p>
        </p:txBody>
      </p:sp>
      <p:sp>
        <p:nvSpPr>
          <p:cNvPr id="6" name="Slide Number Placeholder 5">
            <a:extLst>
              <a:ext uri="{FF2B5EF4-FFF2-40B4-BE49-F238E27FC236}">
                <a16:creationId xmlns:a16="http://schemas.microsoft.com/office/drawing/2014/main" id="{ECA13F91-0ECC-FCE9-15AB-B12D5A2E4373}"/>
              </a:ext>
            </a:extLst>
          </p:cNvPr>
          <p:cNvSpPr>
            <a:spLocks noGrp="1"/>
          </p:cNvSpPr>
          <p:nvPr>
            <p:ph type="sldNum" sz="quarter" idx="12"/>
          </p:nvPr>
        </p:nvSpPr>
        <p:spPr/>
        <p:txBody>
          <a:bodyPr/>
          <a:lstStyle/>
          <a:p>
            <a:fld id="{6EEB70B8-7050-42DF-BBDB-EDECBB1F96FB}" type="slidenum">
              <a:rPr lang="en-US" smtClean="0"/>
              <a:t>27</a:t>
            </a:fld>
            <a:endParaRPr lang="en-US"/>
          </a:p>
        </p:txBody>
      </p:sp>
    </p:spTree>
    <p:extLst>
      <p:ext uri="{BB962C8B-B14F-4D97-AF65-F5344CB8AC3E}">
        <p14:creationId xmlns:p14="http://schemas.microsoft.com/office/powerpoint/2010/main" val="3002742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2D99-8CC1-33EB-DE2B-7368A4970770}"/>
              </a:ext>
            </a:extLst>
          </p:cNvPr>
          <p:cNvSpPr>
            <a:spLocks noGrp="1"/>
          </p:cNvSpPr>
          <p:nvPr>
            <p:ph type="title"/>
          </p:nvPr>
        </p:nvSpPr>
        <p:spPr>
          <a:xfrm>
            <a:off x="677334" y="609600"/>
            <a:ext cx="8596668" cy="738909"/>
          </a:xfrm>
        </p:spPr>
        <p:txBody>
          <a:bodyPr/>
          <a:lstStyle/>
          <a:p>
            <a:r>
              <a:rPr lang="en-US" dirty="0">
                <a:solidFill>
                  <a:srgbClr val="002060"/>
                </a:solidFill>
              </a:rPr>
              <a:t>Introduction</a:t>
            </a:r>
          </a:p>
        </p:txBody>
      </p:sp>
      <p:sp>
        <p:nvSpPr>
          <p:cNvPr id="3" name="Content Placeholder 2">
            <a:extLst>
              <a:ext uri="{FF2B5EF4-FFF2-40B4-BE49-F238E27FC236}">
                <a16:creationId xmlns:a16="http://schemas.microsoft.com/office/drawing/2014/main" id="{DACE305F-EC4B-20B9-A810-84C516837B8B}"/>
              </a:ext>
            </a:extLst>
          </p:cNvPr>
          <p:cNvSpPr>
            <a:spLocks noGrp="1"/>
          </p:cNvSpPr>
          <p:nvPr>
            <p:ph idx="1"/>
          </p:nvPr>
        </p:nvSpPr>
        <p:spPr>
          <a:xfrm>
            <a:off x="677333" y="1348509"/>
            <a:ext cx="10618739" cy="4719782"/>
          </a:xfrm>
        </p:spPr>
        <p:txBody>
          <a:bodyPr/>
          <a:lstStyle/>
          <a:p>
            <a:pPr marL="0" indent="0" algn="just">
              <a:buNone/>
            </a:pPr>
            <a:r>
              <a:rPr lang="en-US" dirty="0"/>
              <a:t>Increasing resolution of images is always demanded and there are multiple ways to do this. </a:t>
            </a:r>
          </a:p>
          <a:p>
            <a:pPr algn="just">
              <a:buFont typeface="Wingdings" panose="05000000000000000000" pitchFamily="2" charset="2"/>
              <a:buChar char="§"/>
            </a:pPr>
            <a:r>
              <a:rPr lang="en-US" dirty="0"/>
              <a:t>One approach is to enhance hardware to capture better pictures. But this is limited due to costs and technology.</a:t>
            </a:r>
          </a:p>
          <a:p>
            <a:pPr algn="just">
              <a:buFont typeface="Wingdings" panose="05000000000000000000" pitchFamily="2" charset="2"/>
              <a:buChar char="§"/>
            </a:pPr>
            <a:r>
              <a:rPr lang="en-US" dirty="0"/>
              <a:t>Another approach is in software domain which we use techniques for producing HR image from LR images.</a:t>
            </a:r>
          </a:p>
          <a:p>
            <a:pPr marL="0" indent="0" algn="just">
              <a:buNone/>
            </a:pPr>
            <a:r>
              <a:rPr lang="en-US" dirty="0"/>
              <a:t>In this Project we consider the second one because of its</a:t>
            </a:r>
            <a:r>
              <a:rPr lang="fa-IR" dirty="0"/>
              <a:t> </a:t>
            </a:r>
            <a:r>
              <a:rPr lang="en-US" dirty="0"/>
              <a:t> availability and efficiency. So we encounter with two approaches: 1- classical method, 2- Deep Learning based method.</a:t>
            </a:r>
          </a:p>
        </p:txBody>
      </p:sp>
      <p:sp>
        <p:nvSpPr>
          <p:cNvPr id="6" name="Slide Number Placeholder 5">
            <a:extLst>
              <a:ext uri="{FF2B5EF4-FFF2-40B4-BE49-F238E27FC236}">
                <a16:creationId xmlns:a16="http://schemas.microsoft.com/office/drawing/2014/main" id="{35B8A3E3-DDC0-2CD8-35DE-A77B91B9DBC3}"/>
              </a:ext>
            </a:extLst>
          </p:cNvPr>
          <p:cNvSpPr>
            <a:spLocks noGrp="1"/>
          </p:cNvSpPr>
          <p:nvPr>
            <p:ph type="sldNum" sz="quarter" idx="12"/>
          </p:nvPr>
        </p:nvSpPr>
        <p:spPr/>
        <p:txBody>
          <a:bodyPr/>
          <a:lstStyle/>
          <a:p>
            <a:fld id="{6EEB70B8-7050-42DF-BBDB-EDECBB1F96FB}" type="slidenum">
              <a:rPr lang="en-US" smtClean="0"/>
              <a:t>3</a:t>
            </a:fld>
            <a:endParaRPr lang="en-US"/>
          </a:p>
        </p:txBody>
      </p:sp>
    </p:spTree>
    <p:extLst>
      <p:ext uri="{BB962C8B-B14F-4D97-AF65-F5344CB8AC3E}">
        <p14:creationId xmlns:p14="http://schemas.microsoft.com/office/powerpoint/2010/main" val="3903999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CAFA1-1C2D-2418-6A9A-AEC94EF64CA2}"/>
              </a:ext>
            </a:extLst>
          </p:cNvPr>
          <p:cNvSpPr>
            <a:spLocks noGrp="1"/>
          </p:cNvSpPr>
          <p:nvPr>
            <p:ph type="title"/>
          </p:nvPr>
        </p:nvSpPr>
        <p:spPr/>
        <p:txBody>
          <a:bodyPr/>
          <a:lstStyle/>
          <a:p>
            <a:r>
              <a:rPr lang="en-US" dirty="0">
                <a:solidFill>
                  <a:srgbClr val="002060"/>
                </a:solidFill>
              </a:rPr>
              <a:t>Classical methods</a:t>
            </a:r>
          </a:p>
        </p:txBody>
      </p:sp>
      <p:sp>
        <p:nvSpPr>
          <p:cNvPr id="3" name="Content Placeholder 2">
            <a:extLst>
              <a:ext uri="{FF2B5EF4-FFF2-40B4-BE49-F238E27FC236}">
                <a16:creationId xmlns:a16="http://schemas.microsoft.com/office/drawing/2014/main" id="{3C50107D-C50F-3FA6-042A-A12702DC40F9}"/>
              </a:ext>
            </a:extLst>
          </p:cNvPr>
          <p:cNvSpPr>
            <a:spLocks noGrp="1"/>
          </p:cNvSpPr>
          <p:nvPr>
            <p:ph idx="1"/>
          </p:nvPr>
        </p:nvSpPr>
        <p:spPr>
          <a:xfrm>
            <a:off x="1141412" y="1782618"/>
            <a:ext cx="9905999" cy="4140662"/>
          </a:xfrm>
        </p:spPr>
        <p:txBody>
          <a:bodyPr>
            <a:normAutofit/>
          </a:bodyPr>
          <a:lstStyle/>
          <a:p>
            <a:pPr marL="0" indent="0" algn="just">
              <a:buNone/>
            </a:pPr>
            <a:r>
              <a:rPr lang="en-US" dirty="0"/>
              <a:t>At the first most methods are based on frequency methods. These methods use relation between HR image, LR images in frequency domain and have high computational efficiency but are sensitive to errors and noise [1]. So advances in spatial domain are achieved. For example :</a:t>
            </a:r>
          </a:p>
          <a:p>
            <a:pPr algn="just">
              <a:buFont typeface="Wingdings" panose="05000000000000000000" pitchFamily="2" charset="2"/>
              <a:buChar char="§"/>
            </a:pPr>
            <a:r>
              <a:rPr lang="en-US" dirty="0"/>
              <a:t>Non uniform interpolation [2]</a:t>
            </a:r>
          </a:p>
          <a:p>
            <a:pPr algn="just">
              <a:buFont typeface="Wingdings" panose="05000000000000000000" pitchFamily="2" charset="2"/>
              <a:buChar char="§"/>
            </a:pPr>
            <a:r>
              <a:rPr lang="en-US" dirty="0"/>
              <a:t>Iterative back projection (IBP) [3]</a:t>
            </a:r>
          </a:p>
          <a:p>
            <a:pPr algn="just">
              <a:buFont typeface="Wingdings" panose="05000000000000000000" pitchFamily="2" charset="2"/>
              <a:buChar char="§"/>
            </a:pPr>
            <a:r>
              <a:rPr lang="en-US" dirty="0"/>
              <a:t>Projection onto convex set (POCS) [4]</a:t>
            </a:r>
          </a:p>
          <a:p>
            <a:pPr algn="just">
              <a:buFont typeface="Wingdings" panose="05000000000000000000" pitchFamily="2" charset="2"/>
              <a:buChar char="§"/>
            </a:pPr>
            <a:r>
              <a:rPr lang="en-US" dirty="0"/>
              <a:t>Regularized methods [5]</a:t>
            </a:r>
          </a:p>
        </p:txBody>
      </p:sp>
      <p:sp>
        <p:nvSpPr>
          <p:cNvPr id="6" name="Slide Number Placeholder 5">
            <a:extLst>
              <a:ext uri="{FF2B5EF4-FFF2-40B4-BE49-F238E27FC236}">
                <a16:creationId xmlns:a16="http://schemas.microsoft.com/office/drawing/2014/main" id="{37F2E4DD-A693-2E37-2801-FF768C2D00AF}"/>
              </a:ext>
            </a:extLst>
          </p:cNvPr>
          <p:cNvSpPr>
            <a:spLocks noGrp="1"/>
          </p:cNvSpPr>
          <p:nvPr>
            <p:ph type="sldNum" sz="quarter" idx="12"/>
          </p:nvPr>
        </p:nvSpPr>
        <p:spPr/>
        <p:txBody>
          <a:bodyPr/>
          <a:lstStyle/>
          <a:p>
            <a:fld id="{6EEB70B8-7050-42DF-BBDB-EDECBB1F96FB}" type="slidenum">
              <a:rPr lang="en-US" smtClean="0"/>
              <a:t>4</a:t>
            </a:fld>
            <a:endParaRPr lang="en-US"/>
          </a:p>
        </p:txBody>
      </p:sp>
    </p:spTree>
    <p:extLst>
      <p:ext uri="{BB962C8B-B14F-4D97-AF65-F5344CB8AC3E}">
        <p14:creationId xmlns:p14="http://schemas.microsoft.com/office/powerpoint/2010/main" val="939687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5A0FE38-6089-3EF4-2D01-214982A818E4}"/>
                  </a:ext>
                </a:extLst>
              </p:cNvPr>
              <p:cNvSpPr>
                <a:spLocks noGrp="1"/>
              </p:cNvSpPr>
              <p:nvPr>
                <p:ph idx="1"/>
              </p:nvPr>
            </p:nvSpPr>
            <p:spPr>
              <a:xfrm>
                <a:off x="1141412" y="1239520"/>
                <a:ext cx="9905999" cy="5364480"/>
              </a:xfrm>
            </p:spPr>
            <p:txBody>
              <a:bodyPr>
                <a:normAutofit lnSpcReduction="10000"/>
              </a:bodyPr>
              <a:lstStyle/>
              <a:p>
                <a:r>
                  <a:rPr lang="en-US" dirty="0">
                    <a:solidFill>
                      <a:schemeClr val="tx1"/>
                    </a:solidFill>
                  </a:rPr>
                  <a:t>In Regularized method we assume this objective model:</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solidFill>
                                <a:schemeClr val="tx1"/>
                              </a:solidFill>
                              <a:latin typeface="Cambria Math" panose="02040503050406030204" pitchFamily="18" charset="0"/>
                            </a:rPr>
                          </m:ctrlPr>
                        </m:sSubPr>
                        <m:e>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𝑦</m:t>
                              </m:r>
                            </m:e>
                            <m:sub>
                              <m:r>
                                <a:rPr lang="en-US" b="0" i="1" smtClean="0">
                                  <a:solidFill>
                                    <a:schemeClr val="tx1"/>
                                  </a:solidFill>
                                  <a:latin typeface="Cambria Math" panose="02040503050406030204" pitchFamily="18" charset="0"/>
                                </a:rPr>
                                <m:t>𝑘</m:t>
                              </m:r>
                            </m:sub>
                          </m:sSub>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𝐷</m:t>
                          </m:r>
                        </m:e>
                        <m:sub>
                          <m:r>
                            <a:rPr lang="en-US" b="0" i="1" smtClean="0">
                              <a:solidFill>
                                <a:schemeClr val="tx1"/>
                              </a:solidFill>
                              <a:latin typeface="Cambria Math" panose="02040503050406030204" pitchFamily="18" charset="0"/>
                            </a:rPr>
                            <m:t>𝑘</m:t>
                          </m:r>
                        </m:sub>
                      </m:sSub>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𝐵</m:t>
                          </m:r>
                        </m:e>
                        <m:sub>
                          <m:r>
                            <a:rPr lang="en-US" b="0" i="1" smtClean="0">
                              <a:solidFill>
                                <a:schemeClr val="tx1"/>
                              </a:solidFill>
                              <a:latin typeface="Cambria Math" panose="02040503050406030204" pitchFamily="18" charset="0"/>
                            </a:rPr>
                            <m:t>𝑘</m:t>
                          </m:r>
                        </m:sub>
                      </m:sSub>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𝑀</m:t>
                          </m:r>
                        </m:e>
                        <m:sub>
                          <m:r>
                            <a:rPr lang="en-US" b="0" i="1" smtClean="0">
                              <a:solidFill>
                                <a:schemeClr val="tx1"/>
                              </a:solidFill>
                              <a:latin typeface="Cambria Math" panose="02040503050406030204" pitchFamily="18" charset="0"/>
                            </a:rPr>
                            <m:t>𝑘</m:t>
                          </m:r>
                        </m:sub>
                      </m:sSub>
                      <m:r>
                        <a:rPr lang="en-US" b="0" i="1" smtClean="0">
                          <a:solidFill>
                            <a:schemeClr val="tx1"/>
                          </a:solidFill>
                          <a:latin typeface="Cambria Math" panose="02040503050406030204" pitchFamily="18" charset="0"/>
                        </a:rPr>
                        <m:t>𝑥</m:t>
                      </m:r>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𝑛</m:t>
                          </m:r>
                        </m:e>
                        <m:sub>
                          <m:r>
                            <a:rPr lang="en-US" b="0" i="1" smtClean="0">
                              <a:solidFill>
                                <a:schemeClr val="tx1"/>
                              </a:solidFill>
                              <a:latin typeface="Cambria Math" panose="02040503050406030204" pitchFamily="18" charset="0"/>
                            </a:rPr>
                            <m:t>𝑘</m:t>
                          </m:r>
                        </m:sub>
                      </m:sSub>
                      <m:r>
                        <a:rPr lang="en-US" b="0" i="1" smtClean="0">
                          <a:solidFill>
                            <a:schemeClr val="tx1"/>
                          </a:solidFill>
                          <a:latin typeface="Cambria Math" panose="02040503050406030204" pitchFamily="18" charset="0"/>
                        </a:rPr>
                        <m:t>  , </m:t>
                      </m:r>
                      <m:r>
                        <a:rPr lang="en-US" b="0" i="1" smtClean="0">
                          <a:solidFill>
                            <a:schemeClr val="tx1"/>
                          </a:solidFill>
                          <a:latin typeface="Cambria Math" panose="02040503050406030204" pitchFamily="18" charset="0"/>
                        </a:rPr>
                        <m:t>𝑘</m:t>
                      </m:r>
                      <m:r>
                        <a:rPr lang="en-US" b="0" i="1" smtClean="0">
                          <a:solidFill>
                            <a:schemeClr val="tx1"/>
                          </a:solidFill>
                          <a:latin typeface="Cambria Math" panose="02040503050406030204" pitchFamily="18" charset="0"/>
                        </a:rPr>
                        <m:t>∈</m:t>
                      </m:r>
                      <m:d>
                        <m:dPr>
                          <m:begChr m:val="{"/>
                          <m:endChr m:val="}"/>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1,2,…,</m:t>
                          </m:r>
                          <m:r>
                            <a:rPr lang="en-US" b="0" i="1" smtClean="0">
                              <a:solidFill>
                                <a:schemeClr val="tx1"/>
                              </a:solidFill>
                              <a:latin typeface="Cambria Math" panose="02040503050406030204" pitchFamily="18" charset="0"/>
                            </a:rPr>
                            <m:t>𝐾</m:t>
                          </m:r>
                        </m:e>
                      </m:d>
                    </m:oMath>
                  </m:oMathPara>
                </a14:m>
                <a:endParaRPr lang="en-US" dirty="0">
                  <a:solidFill>
                    <a:schemeClr val="tx1"/>
                  </a:solidFill>
                </a:endParaRPr>
              </a:p>
              <a:p>
                <a:r>
                  <a:rPr lang="en-US" dirty="0">
                    <a:solidFill>
                      <a:schemeClr val="tx1"/>
                    </a:solidFill>
                  </a:rPr>
                  <a:t> where </a:t>
                </a:r>
                <a14:m>
                  <m:oMath xmlns:m="http://schemas.openxmlformats.org/officeDocument/2006/math">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𝐷</m:t>
                        </m:r>
                      </m:e>
                      <m:sub>
                        <m:r>
                          <a:rPr lang="en-US" b="0" i="1" smtClean="0">
                            <a:solidFill>
                              <a:schemeClr val="tx1"/>
                            </a:solidFill>
                            <a:latin typeface="Cambria Math" panose="02040503050406030204" pitchFamily="18" charset="0"/>
                          </a:rPr>
                          <m:t>𝑘</m:t>
                        </m:r>
                      </m:sub>
                    </m:sSub>
                  </m:oMath>
                </a14:m>
                <a:r>
                  <a:rPr lang="en-US" dirty="0">
                    <a:solidFill>
                      <a:schemeClr val="tx1"/>
                    </a:solidFill>
                  </a:rPr>
                  <a:t> is down sampling operator, </a:t>
                </a:r>
                <a14:m>
                  <m:oMath xmlns:m="http://schemas.openxmlformats.org/officeDocument/2006/math">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𝐵</m:t>
                        </m:r>
                      </m:e>
                      <m:sub>
                        <m:r>
                          <a:rPr lang="en-US" b="0" i="1" smtClean="0">
                            <a:solidFill>
                              <a:schemeClr val="tx1"/>
                            </a:solidFill>
                            <a:latin typeface="Cambria Math" panose="02040503050406030204" pitchFamily="18" charset="0"/>
                          </a:rPr>
                          <m:t>𝑘</m:t>
                        </m:r>
                      </m:sub>
                    </m:sSub>
                  </m:oMath>
                </a14:m>
                <a:r>
                  <a:rPr lang="en-US" dirty="0">
                    <a:solidFill>
                      <a:schemeClr val="tx1"/>
                    </a:solidFill>
                  </a:rPr>
                  <a:t> is motion blur operator and </a:t>
                </a:r>
                <a14:m>
                  <m:oMath xmlns:m="http://schemas.openxmlformats.org/officeDocument/2006/math">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𝑀</m:t>
                        </m:r>
                      </m:e>
                      <m:sub>
                        <m:r>
                          <a:rPr lang="en-US" b="0" i="1" smtClean="0">
                            <a:solidFill>
                              <a:schemeClr val="tx1"/>
                            </a:solidFill>
                            <a:latin typeface="Cambria Math" panose="02040503050406030204" pitchFamily="18" charset="0"/>
                          </a:rPr>
                          <m:t>𝑘</m:t>
                        </m:r>
                      </m:sub>
                    </m:sSub>
                  </m:oMath>
                </a14:m>
                <a:r>
                  <a:rPr lang="en-US" dirty="0">
                    <a:solidFill>
                      <a:schemeClr val="tx1"/>
                    </a:solidFill>
                  </a:rPr>
                  <a:t> is wrapping operator. For simplicity we call </a:t>
                </a:r>
                <a14:m>
                  <m:oMath xmlns:m="http://schemas.openxmlformats.org/officeDocument/2006/math">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𝐻</m:t>
                        </m:r>
                      </m:e>
                      <m:sub>
                        <m:r>
                          <a:rPr lang="en-US" b="0" i="1" smtClean="0">
                            <a:solidFill>
                              <a:schemeClr val="tx1"/>
                            </a:solidFill>
                            <a:latin typeface="Cambria Math" panose="02040503050406030204" pitchFamily="18" charset="0"/>
                          </a:rPr>
                          <m:t>𝑘</m:t>
                        </m:r>
                      </m:sub>
                    </m:sSub>
                  </m:oMath>
                </a14:m>
                <a:r>
                  <a:rPr lang="en-US" dirty="0">
                    <a:solidFill>
                      <a:schemeClr val="tx1"/>
                    </a:solidFill>
                  </a:rPr>
                  <a:t> the product of </a:t>
                </a:r>
                <a14:m>
                  <m:oMath xmlns:m="http://schemas.openxmlformats.org/officeDocument/2006/math">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𝐷</m:t>
                        </m:r>
                      </m:e>
                      <m:sub>
                        <m:r>
                          <a:rPr lang="en-US" b="0" i="1" smtClean="0">
                            <a:solidFill>
                              <a:schemeClr val="tx1"/>
                            </a:solidFill>
                            <a:latin typeface="Cambria Math" panose="02040503050406030204" pitchFamily="18" charset="0"/>
                          </a:rPr>
                          <m:t>𝑘</m:t>
                        </m:r>
                      </m:sub>
                    </m:sSub>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𝐵</m:t>
                        </m:r>
                      </m:e>
                      <m:sub>
                        <m:r>
                          <a:rPr lang="en-US" b="0" i="1" smtClean="0">
                            <a:solidFill>
                              <a:schemeClr val="tx1"/>
                            </a:solidFill>
                            <a:latin typeface="Cambria Math" panose="02040503050406030204" pitchFamily="18" charset="0"/>
                          </a:rPr>
                          <m:t>𝑘</m:t>
                        </m:r>
                      </m:sub>
                    </m:sSub>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𝑀</m:t>
                        </m:r>
                      </m:e>
                      <m:sub>
                        <m:r>
                          <a:rPr lang="en-US" b="0" i="1" smtClean="0">
                            <a:solidFill>
                              <a:schemeClr val="tx1"/>
                            </a:solidFill>
                            <a:latin typeface="Cambria Math" panose="02040503050406030204" pitchFamily="18" charset="0"/>
                          </a:rPr>
                          <m:t>𝑘</m:t>
                        </m:r>
                      </m:sub>
                    </m:sSub>
                  </m:oMath>
                </a14:m>
                <a:r>
                  <a:rPr lang="en-US" dirty="0">
                    <a:solidFill>
                      <a:schemeClr val="tx1"/>
                    </a:solidFill>
                  </a:rPr>
                  <a:t>.</a:t>
                </a:r>
              </a:p>
              <a:p>
                <a:r>
                  <a:rPr lang="en-US" dirty="0">
                    <a:solidFill>
                      <a:schemeClr val="tx1"/>
                    </a:solidFill>
                  </a:rPr>
                  <a:t>Next we have this optimization problem :</a:t>
                </a:r>
              </a:p>
              <a:p>
                <a:pPr marL="0" indent="0">
                  <a:buNone/>
                </a:pPr>
                <a:r>
                  <a:rPr lang="en-US" dirty="0">
                    <a:solidFill>
                      <a:schemeClr val="tx1"/>
                    </a:solidFill>
                  </a:rPr>
                  <a:t>		</a:t>
                </a:r>
                <a14:m>
                  <m:oMath xmlns:m="http://schemas.openxmlformats.org/officeDocument/2006/math">
                    <m:func>
                      <m:funcPr>
                        <m:ctrlPr>
                          <a:rPr lang="en-US" i="1" smtClean="0">
                            <a:solidFill>
                              <a:schemeClr val="tx1"/>
                            </a:solidFill>
                            <a:latin typeface="Cambria Math" panose="02040503050406030204" pitchFamily="18" charset="0"/>
                          </a:rPr>
                        </m:ctrlPr>
                      </m:funcPr>
                      <m:fName>
                        <m:r>
                          <m:rPr>
                            <m:nor/>
                          </m:rPr>
                          <a:rPr lang="en-US" b="0" i="0" smtClean="0">
                            <a:solidFill>
                              <a:schemeClr val="tx1"/>
                            </a:solidFill>
                            <a:latin typeface="Cambria Math" panose="02040503050406030204" pitchFamily="18" charset="0"/>
                          </a:rPr>
                          <m:t> </m:t>
                        </m:r>
                        <m:r>
                          <m:rPr>
                            <m:nor/>
                          </m:rPr>
                          <a:rPr lang="en-US" b="0" i="0" smtClean="0">
                            <a:solidFill>
                              <a:schemeClr val="tx1"/>
                            </a:solidFill>
                            <a:latin typeface="Cambria Math" panose="02040503050406030204" pitchFamily="18" charset="0"/>
                          </a:rPr>
                          <m:t>arg</m:t>
                        </m:r>
                        <m:limLow>
                          <m:limLowPr>
                            <m:ctrlPr>
                              <a:rPr lang="en-US" i="1" smtClean="0">
                                <a:solidFill>
                                  <a:schemeClr val="tx1"/>
                                </a:solidFill>
                                <a:latin typeface="Cambria Math" panose="02040503050406030204" pitchFamily="18" charset="0"/>
                              </a:rPr>
                            </m:ctrlPr>
                          </m:limLowPr>
                          <m:e>
                            <m:r>
                              <m:rPr>
                                <m:sty m:val="p"/>
                              </m:rPr>
                              <a:rPr lang="en-US" i="0" smtClean="0">
                                <a:solidFill>
                                  <a:schemeClr val="tx1"/>
                                </a:solidFill>
                                <a:latin typeface="Cambria Math" panose="02040503050406030204" pitchFamily="18" charset="0"/>
                              </a:rPr>
                              <m:t>min</m:t>
                            </m:r>
                          </m:e>
                          <m:lim>
                            <m:r>
                              <a:rPr lang="en-US" b="0" i="1" smtClean="0">
                                <a:solidFill>
                                  <a:schemeClr val="tx1"/>
                                </a:solidFill>
                                <a:latin typeface="Cambria Math" panose="02040503050406030204" pitchFamily="18" charset="0"/>
                              </a:rPr>
                              <m:t>𝑥</m:t>
                            </m:r>
                          </m:lim>
                        </m:limLow>
                      </m:fName>
                      <m:e>
                        <m:nary>
                          <m:naryPr>
                            <m:chr m:val="∑"/>
                            <m:ctrlPr>
                              <a:rPr lang="en-US" i="1" smtClean="0">
                                <a:solidFill>
                                  <a:schemeClr val="tx1"/>
                                </a:solidFill>
                                <a:latin typeface="Cambria Math" panose="02040503050406030204" pitchFamily="18" charset="0"/>
                              </a:rPr>
                            </m:ctrlPr>
                          </m:naryPr>
                          <m:sub>
                            <m:r>
                              <m:rPr>
                                <m:brk m:alnAt="23"/>
                              </m:rPr>
                              <a:rPr lang="en-US" b="0" i="1" smtClean="0">
                                <a:solidFill>
                                  <a:schemeClr val="tx1"/>
                                </a:solidFill>
                                <a:latin typeface="Cambria Math" panose="02040503050406030204" pitchFamily="18" charset="0"/>
                              </a:rPr>
                              <m:t>𝑘</m:t>
                            </m:r>
                            <m:r>
                              <a:rPr lang="en-US" b="0" i="1" smtClean="0">
                                <a:solidFill>
                                  <a:schemeClr val="tx1"/>
                                </a:solidFill>
                                <a:latin typeface="Cambria Math" panose="02040503050406030204" pitchFamily="18" charset="0"/>
                              </a:rPr>
                              <m:t>=</m:t>
                            </m:r>
                            <m:r>
                              <m:rPr>
                                <m:brk m:alnAt="23"/>
                              </m:rPr>
                              <a:rPr lang="en-US" b="0" i="1" smtClean="0">
                                <a:solidFill>
                                  <a:schemeClr val="tx1"/>
                                </a:solidFill>
                                <a:latin typeface="Cambria Math" panose="02040503050406030204" pitchFamily="18" charset="0"/>
                              </a:rPr>
                              <m:t>1</m:t>
                            </m:r>
                          </m:sub>
                          <m:sup>
                            <m:r>
                              <a:rPr lang="en-US" b="0" i="1" smtClean="0">
                                <a:solidFill>
                                  <a:schemeClr val="tx1"/>
                                </a:solidFill>
                                <a:latin typeface="Cambria Math" panose="02040503050406030204" pitchFamily="18" charset="0"/>
                              </a:rPr>
                              <m:t>𝐾</m:t>
                            </m:r>
                          </m:sup>
                          <m:e>
                            <m:r>
                              <a:rPr lang="en-US" b="0" i="1" smtClean="0">
                                <a:solidFill>
                                  <a:schemeClr val="tx1"/>
                                </a:solidFill>
                                <a:latin typeface="Cambria Math" panose="02040503050406030204" pitchFamily="18" charset="0"/>
                              </a:rPr>
                              <m:t>𝜌</m:t>
                            </m:r>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𝑦</m:t>
                                </m:r>
                              </m:e>
                              <m:sub>
                                <m:r>
                                  <a:rPr lang="en-US" b="0" i="1" smtClean="0">
                                    <a:solidFill>
                                      <a:schemeClr val="tx1"/>
                                    </a:solidFill>
                                    <a:latin typeface="Cambria Math" panose="02040503050406030204" pitchFamily="18" charset="0"/>
                                  </a:rPr>
                                  <m:t>𝑘</m:t>
                                </m:r>
                              </m:sub>
                            </m:sSub>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𝐻</m:t>
                                </m:r>
                              </m:e>
                              <m:sub>
                                <m:r>
                                  <a:rPr lang="en-US" b="0" i="1" smtClean="0">
                                    <a:solidFill>
                                      <a:schemeClr val="tx1"/>
                                    </a:solidFill>
                                    <a:latin typeface="Cambria Math" panose="02040503050406030204" pitchFamily="18" charset="0"/>
                                  </a:rPr>
                                  <m:t>𝑘</m:t>
                                </m:r>
                              </m:sub>
                            </m:sSub>
                            <m:r>
                              <a:rPr lang="en-US" b="0" i="1" smtClean="0">
                                <a:solidFill>
                                  <a:schemeClr val="tx1"/>
                                </a:solidFill>
                                <a:latin typeface="Cambria Math" panose="02040503050406030204" pitchFamily="18" charset="0"/>
                              </a:rPr>
                              <m:t>𝑥</m:t>
                            </m:r>
                          </m:e>
                        </m:nary>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𝜆</m:t>
                        </m:r>
                        <m:r>
                          <a:rPr lang="en-US" b="0" i="1" smtClean="0">
                            <a:solidFill>
                              <a:schemeClr val="tx1"/>
                            </a:solidFill>
                            <a:latin typeface="Cambria Math" panose="02040503050406030204" pitchFamily="18" charset="0"/>
                          </a:rPr>
                          <m:t>𝑈</m:t>
                        </m:r>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𝑥</m:t>
                            </m:r>
                          </m:e>
                        </m:d>
                      </m:e>
                    </m:func>
                    <m:r>
                      <a:rPr lang="en-US" b="0" i="1" smtClean="0">
                        <a:solidFill>
                          <a:schemeClr val="tx1"/>
                        </a:solidFill>
                        <a:latin typeface="Cambria Math" panose="02040503050406030204" pitchFamily="18" charset="0"/>
                      </a:rPr>
                      <m:t>≜</m:t>
                    </m:r>
                    <m:func>
                      <m:funcPr>
                        <m:ctrlPr>
                          <a:rPr lang="en-US" b="0" i="1" smtClean="0">
                            <a:solidFill>
                              <a:schemeClr val="tx1"/>
                            </a:solidFill>
                            <a:latin typeface="Cambria Math" panose="02040503050406030204" pitchFamily="18" charset="0"/>
                          </a:rPr>
                        </m:ctrlPr>
                      </m:funcPr>
                      <m:fName>
                        <m:r>
                          <m:rPr>
                            <m:nor/>
                          </m:rPr>
                          <a:rPr lang="en-US" b="0" i="0" smtClean="0">
                            <a:solidFill>
                              <a:schemeClr val="tx1"/>
                            </a:solidFill>
                            <a:latin typeface="Cambria Math" panose="02040503050406030204" pitchFamily="18" charset="0"/>
                          </a:rPr>
                          <m:t>arg</m:t>
                        </m:r>
                        <m:limLow>
                          <m:limLowPr>
                            <m:ctrlPr>
                              <a:rPr lang="en-US" b="0" i="1" smtClean="0">
                                <a:solidFill>
                                  <a:schemeClr val="tx1"/>
                                </a:solidFill>
                                <a:latin typeface="Cambria Math" panose="02040503050406030204" pitchFamily="18" charset="0"/>
                              </a:rPr>
                            </m:ctrlPr>
                          </m:limLowPr>
                          <m:e>
                            <m:r>
                              <m:rPr>
                                <m:sty m:val="p"/>
                              </m:rPr>
                              <a:rPr lang="en-US" b="0" i="0" smtClean="0">
                                <a:solidFill>
                                  <a:schemeClr val="tx1"/>
                                </a:solidFill>
                                <a:latin typeface="Cambria Math" panose="02040503050406030204" pitchFamily="18" charset="0"/>
                              </a:rPr>
                              <m:t>min</m:t>
                            </m:r>
                          </m:e>
                          <m:lim>
                            <m:r>
                              <a:rPr lang="en-US" b="0" i="1" smtClean="0">
                                <a:solidFill>
                                  <a:schemeClr val="tx1"/>
                                </a:solidFill>
                                <a:latin typeface="Cambria Math" panose="02040503050406030204" pitchFamily="18" charset="0"/>
                              </a:rPr>
                              <m:t>𝑥</m:t>
                            </m:r>
                          </m:lim>
                        </m:limLow>
                      </m:fName>
                      <m:e>
                        <m:r>
                          <a:rPr lang="en-US" b="0" i="1" smtClean="0">
                            <a:solidFill>
                              <a:schemeClr val="tx1"/>
                            </a:solidFill>
                            <a:latin typeface="Cambria Math" panose="02040503050406030204" pitchFamily="18" charset="0"/>
                          </a:rPr>
                          <m:t>−</m:t>
                        </m:r>
                        <m:func>
                          <m:funcPr>
                            <m:ctrlPr>
                              <a:rPr lang="en-US" b="0" i="1" smtClean="0">
                                <a:solidFill>
                                  <a:schemeClr val="tx1"/>
                                </a:solidFill>
                                <a:latin typeface="Cambria Math" panose="02040503050406030204" pitchFamily="18" charset="0"/>
                              </a:rPr>
                            </m:ctrlPr>
                          </m:funcPr>
                          <m:fName>
                            <m:r>
                              <m:rPr>
                                <m:sty m:val="p"/>
                              </m:rPr>
                              <a:rPr lang="en-US" b="0" i="0" smtClean="0">
                                <a:solidFill>
                                  <a:schemeClr val="tx1"/>
                                </a:solidFill>
                                <a:latin typeface="Cambria Math" panose="02040503050406030204" pitchFamily="18" charset="0"/>
                              </a:rPr>
                              <m:t>ln</m:t>
                            </m:r>
                          </m:fName>
                          <m:e>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𝑝</m:t>
                            </m:r>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𝑥</m:t>
                                </m:r>
                              </m:e>
                              <m:e>
                                <m:r>
                                  <a:rPr lang="en-US" i="1">
                                    <a:solidFill>
                                      <a:schemeClr val="tx1"/>
                                    </a:solidFill>
                                    <a:latin typeface="Cambria Math" panose="02040503050406030204" pitchFamily="18" charset="0"/>
                                  </a:rPr>
                                  <m:t>𝑦</m:t>
                                </m:r>
                              </m:e>
                            </m:d>
                          </m:e>
                        </m:func>
                      </m:e>
                    </m:func>
                  </m:oMath>
                </a14:m>
                <a:endParaRPr lang="en-US" dirty="0">
                  <a:solidFill>
                    <a:schemeClr val="tx1"/>
                  </a:solidFill>
                </a:endParaRPr>
              </a:p>
              <a:p>
                <a:pPr marL="0" indent="0">
                  <a:buNone/>
                </a:pPr>
                <a:endParaRPr lang="en-US" dirty="0">
                  <a:solidFill>
                    <a:schemeClr val="tx1"/>
                  </a:solidFill>
                </a:endParaRPr>
              </a:p>
              <a:p>
                <a14:m>
                  <m:oMath xmlns:m="http://schemas.openxmlformats.org/officeDocument/2006/math">
                    <m:r>
                      <a:rPr lang="en-US" b="0" i="1" smtClean="0">
                        <a:solidFill>
                          <a:schemeClr val="tx1"/>
                        </a:solidFill>
                        <a:latin typeface="Cambria Math" panose="02040503050406030204" pitchFamily="18" charset="0"/>
                      </a:rPr>
                      <m:t>𝜌</m:t>
                    </m:r>
                    <m:d>
                      <m:dPr>
                        <m:ctrlPr>
                          <a:rPr lang="en-US" b="0" i="1" smtClean="0">
                            <a:solidFill>
                              <a:schemeClr val="tx1"/>
                            </a:solidFill>
                            <a:latin typeface="Cambria Math" panose="02040503050406030204" pitchFamily="18" charset="0"/>
                          </a:rPr>
                        </m:ctrlPr>
                      </m:dPr>
                      <m:e>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𝑦</m:t>
                            </m:r>
                          </m:e>
                          <m:sub>
                            <m:r>
                              <a:rPr lang="en-US" b="0" i="1" smtClean="0">
                                <a:solidFill>
                                  <a:schemeClr val="tx1"/>
                                </a:solidFill>
                                <a:latin typeface="Cambria Math" panose="02040503050406030204" pitchFamily="18" charset="0"/>
                              </a:rPr>
                              <m:t>𝑘</m:t>
                            </m:r>
                          </m:sub>
                        </m:sSub>
                        <m:r>
                          <a:rPr lang="en-US" b="0" i="1" smtClean="0">
                            <a:solidFill>
                              <a:schemeClr val="tx1"/>
                            </a:solidFill>
                            <a:latin typeface="Cambria Math" panose="02040503050406030204" pitchFamily="18" charset="0"/>
                          </a:rPr>
                          <m:t>−</m:t>
                        </m:r>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𝐻</m:t>
                            </m:r>
                          </m:e>
                          <m:sub>
                            <m:r>
                              <a:rPr lang="en-US" b="0" i="1" smtClean="0">
                                <a:solidFill>
                                  <a:schemeClr val="tx1"/>
                                </a:solidFill>
                                <a:latin typeface="Cambria Math" panose="02040503050406030204" pitchFamily="18" charset="0"/>
                              </a:rPr>
                              <m:t>𝑘</m:t>
                            </m:r>
                          </m:sub>
                        </m:sSub>
                        <m:r>
                          <a:rPr lang="en-US" b="0" i="1" smtClean="0">
                            <a:solidFill>
                              <a:schemeClr val="tx1"/>
                            </a:solidFill>
                            <a:latin typeface="Cambria Math" panose="02040503050406030204" pitchFamily="18" charset="0"/>
                          </a:rPr>
                          <m:t>𝑥</m:t>
                        </m:r>
                      </m:e>
                    </m:d>
                    <m:r>
                      <a:rPr lang="en-US" b="0" i="0"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𝜌</m:t>
                    </m:r>
                    <m:d>
                      <m:dPr>
                        <m:ctrlPr>
                          <a:rPr lang="en-US" b="0" i="1" smtClean="0">
                            <a:solidFill>
                              <a:schemeClr val="tx1"/>
                            </a:solidFill>
                            <a:latin typeface="Cambria Math" panose="02040503050406030204" pitchFamily="18" charset="0"/>
                          </a:rPr>
                        </m:ctrlPr>
                      </m:dPr>
                      <m:e>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𝑛</m:t>
                            </m:r>
                          </m:e>
                          <m:sub>
                            <m:r>
                              <a:rPr lang="en-US" b="0" i="1" smtClean="0">
                                <a:solidFill>
                                  <a:schemeClr val="tx1"/>
                                </a:solidFill>
                                <a:latin typeface="Cambria Math" panose="02040503050406030204" pitchFamily="18" charset="0"/>
                              </a:rPr>
                              <m:t>𝑘</m:t>
                            </m:r>
                          </m:sub>
                        </m:sSub>
                      </m:e>
                    </m:d>
                    <m:r>
                      <a:rPr lang="en-US" b="0" i="1" smtClean="0">
                        <a:solidFill>
                          <a:schemeClr val="tx1"/>
                        </a:solidFill>
                        <a:latin typeface="Cambria Math" panose="02040503050406030204" pitchFamily="18" charset="0"/>
                      </a:rPr>
                      <m:t>≜−</m:t>
                    </m:r>
                    <m:func>
                      <m:funcPr>
                        <m:ctrlPr>
                          <a:rPr lang="en-US" b="0" i="1" smtClean="0">
                            <a:solidFill>
                              <a:schemeClr val="tx1"/>
                            </a:solidFill>
                            <a:latin typeface="Cambria Math" panose="02040503050406030204" pitchFamily="18" charset="0"/>
                          </a:rPr>
                        </m:ctrlPr>
                      </m:funcPr>
                      <m:fName>
                        <m:r>
                          <m:rPr>
                            <m:sty m:val="p"/>
                          </m:rPr>
                          <a:rPr lang="en-US" b="0" i="0" smtClean="0">
                            <a:solidFill>
                              <a:schemeClr val="tx1"/>
                            </a:solidFill>
                            <a:latin typeface="Cambria Math" panose="02040503050406030204" pitchFamily="18" charset="0"/>
                          </a:rPr>
                          <m:t>ln</m:t>
                        </m:r>
                      </m:fName>
                      <m:e>
                        <m:r>
                          <a:rPr lang="en-US" b="0" i="1" smtClean="0">
                            <a:solidFill>
                              <a:schemeClr val="tx1"/>
                            </a:solidFill>
                            <a:latin typeface="Cambria Math" panose="02040503050406030204" pitchFamily="18" charset="0"/>
                          </a:rPr>
                          <m:t>𝑝</m:t>
                        </m:r>
                        <m:d>
                          <m:dPr>
                            <m:endChr m:val="|"/>
                            <m:ctrlPr>
                              <a:rPr lang="en-US" b="0" i="1" smtClean="0">
                                <a:solidFill>
                                  <a:schemeClr val="tx1"/>
                                </a:solidFill>
                                <a:latin typeface="Cambria Math" panose="02040503050406030204" pitchFamily="18" charset="0"/>
                              </a:rPr>
                            </m:ctrlPr>
                          </m:dPr>
                          <m:e>
                            <m:sSub>
                              <m:sSubPr>
                                <m:ctrlPr>
                                  <a:rPr lang="en-US" b="0" i="1" smtClean="0">
                                    <a:solidFill>
                                      <a:schemeClr val="tx1"/>
                                    </a:solidFill>
                                    <a:latin typeface="Cambria Math" panose="02040503050406030204" pitchFamily="18" charset="0"/>
                                  </a:rPr>
                                </m:ctrlPr>
                              </m:sSubPr>
                              <m:e>
                                <m:r>
                                  <a:rPr lang="en-US" b="0" i="1" smtClean="0">
                                    <a:solidFill>
                                      <a:schemeClr val="tx1"/>
                                    </a:solidFill>
                                    <a:latin typeface="Cambria Math" panose="02040503050406030204" pitchFamily="18" charset="0"/>
                                  </a:rPr>
                                  <m:t>𝑛</m:t>
                                </m:r>
                              </m:e>
                              <m:sub>
                                <m:r>
                                  <a:rPr lang="en-US" b="0" i="1" smtClean="0">
                                    <a:solidFill>
                                      <a:schemeClr val="tx1"/>
                                    </a:solidFill>
                                    <a:latin typeface="Cambria Math" panose="02040503050406030204" pitchFamily="18" charset="0"/>
                                  </a:rPr>
                                  <m:t>𝑘</m:t>
                                </m:r>
                              </m:sub>
                            </m:sSub>
                          </m:e>
                        </m:d>
                        <m:r>
                          <a:rPr lang="en-US" b="0" i="1" smtClean="0">
                            <a:solidFill>
                              <a:schemeClr val="tx1"/>
                            </a:solidFill>
                            <a:latin typeface="Cambria Math" panose="02040503050406030204" pitchFamily="18" charset="0"/>
                          </a:rPr>
                          <m:t>𝑥</m:t>
                        </m:r>
                        <m:r>
                          <a:rPr lang="en-US" b="0" i="1" smtClean="0">
                            <a:solidFill>
                              <a:schemeClr val="tx1"/>
                            </a:solidFill>
                            <a:latin typeface="Cambria Math" panose="02040503050406030204" pitchFamily="18" charset="0"/>
                          </a:rPr>
                          <m:t>)</m:t>
                        </m:r>
                      </m:e>
                    </m:func>
                  </m:oMath>
                </a14:m>
                <a:r>
                  <a:rPr lang="en-US" dirty="0">
                    <a:solidFill>
                      <a:schemeClr val="tx1"/>
                    </a:solidFill>
                  </a:rPr>
                  <a:t> can be square function if our noise is Gaussian or can be ABS function if our noise Laplacian.</a:t>
                </a:r>
              </a:p>
              <a:p>
                <a:r>
                  <a:rPr lang="en-US" dirty="0"/>
                  <a:t>So we can set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𝑝</m:t>
                        </m:r>
                      </m:sub>
                    </m:sSub>
                  </m:oMath>
                </a14:m>
                <a:r>
                  <a:rPr lang="en-US" dirty="0">
                    <a:solidFill>
                      <a:schemeClr val="tx1"/>
                    </a:solidFill>
                  </a:rPr>
                  <a:t> norm for </a:t>
                </a:r>
                <a:r>
                  <a:rPr lang="en-US" dirty="0" err="1">
                    <a:solidFill>
                      <a:schemeClr val="tx1"/>
                    </a:solidFill>
                  </a:rPr>
                  <a:t>liklihood</a:t>
                </a:r>
                <a:r>
                  <a:rPr lang="en-US" dirty="0">
                    <a:solidFill>
                      <a:schemeClr val="tx1"/>
                    </a:solidFill>
                  </a:rPr>
                  <a:t>.</a:t>
                </a:r>
              </a:p>
            </p:txBody>
          </p:sp>
        </mc:Choice>
        <mc:Fallback xmlns="">
          <p:sp>
            <p:nvSpPr>
              <p:cNvPr id="3" name="Content Placeholder 2">
                <a:extLst>
                  <a:ext uri="{FF2B5EF4-FFF2-40B4-BE49-F238E27FC236}">
                    <a16:creationId xmlns:a16="http://schemas.microsoft.com/office/drawing/2014/main" id="{F5A0FE38-6089-3EF4-2D01-214982A818E4}"/>
                  </a:ext>
                </a:extLst>
              </p:cNvPr>
              <p:cNvSpPr>
                <a:spLocks noGrp="1" noRot="1" noChangeAspect="1" noMove="1" noResize="1" noEditPoints="1" noAdjustHandles="1" noChangeArrowheads="1" noChangeShapeType="1" noTextEdit="1"/>
              </p:cNvSpPr>
              <p:nvPr>
                <p:ph idx="1"/>
              </p:nvPr>
            </p:nvSpPr>
            <p:spPr>
              <a:xfrm>
                <a:off x="1141412" y="1239520"/>
                <a:ext cx="9905999" cy="5364480"/>
              </a:xfrm>
              <a:blipFill>
                <a:blip r:embed="rId2"/>
                <a:stretch>
                  <a:fillRect l="-1231" t="-1932"/>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E9CFD9F9-98FF-CD20-6511-E2B189618A24}"/>
              </a:ext>
            </a:extLst>
          </p:cNvPr>
          <p:cNvSpPr txBox="1"/>
          <p:nvPr/>
        </p:nvSpPr>
        <p:spPr>
          <a:xfrm>
            <a:off x="1141412" y="420468"/>
            <a:ext cx="5293360" cy="646331"/>
          </a:xfrm>
          <a:prstGeom prst="rect">
            <a:avLst/>
          </a:prstGeom>
          <a:noFill/>
        </p:spPr>
        <p:txBody>
          <a:bodyPr wrap="square" rtlCol="0">
            <a:spAutoFit/>
          </a:bodyPr>
          <a:lstStyle/>
          <a:p>
            <a:r>
              <a:rPr lang="en-US" sz="3600" dirty="0">
                <a:solidFill>
                  <a:srgbClr val="002060"/>
                </a:solidFill>
              </a:rPr>
              <a:t>The Regularized Method</a:t>
            </a:r>
          </a:p>
        </p:txBody>
      </p:sp>
      <p:sp>
        <p:nvSpPr>
          <p:cNvPr id="5" name="Slide Number Placeholder 4">
            <a:extLst>
              <a:ext uri="{FF2B5EF4-FFF2-40B4-BE49-F238E27FC236}">
                <a16:creationId xmlns:a16="http://schemas.microsoft.com/office/drawing/2014/main" id="{FD531827-E61F-522D-1A03-9BD7F9E2B0B3}"/>
              </a:ext>
            </a:extLst>
          </p:cNvPr>
          <p:cNvSpPr>
            <a:spLocks noGrp="1"/>
          </p:cNvSpPr>
          <p:nvPr>
            <p:ph type="sldNum" sz="quarter" idx="12"/>
          </p:nvPr>
        </p:nvSpPr>
        <p:spPr/>
        <p:txBody>
          <a:bodyPr/>
          <a:lstStyle/>
          <a:p>
            <a:fld id="{6EEB70B8-7050-42DF-BBDB-EDECBB1F96FB}" type="slidenum">
              <a:rPr lang="en-US" smtClean="0"/>
              <a:t>5</a:t>
            </a:fld>
            <a:endParaRPr lang="en-US"/>
          </a:p>
        </p:txBody>
      </p:sp>
    </p:spTree>
    <p:extLst>
      <p:ext uri="{BB962C8B-B14F-4D97-AF65-F5344CB8AC3E}">
        <p14:creationId xmlns:p14="http://schemas.microsoft.com/office/powerpoint/2010/main" val="1681333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DFF9C15-B757-FFC7-E2AD-94811B660FBD}"/>
              </a:ext>
            </a:extLst>
          </p:cNvPr>
          <p:cNvPicPr>
            <a:picLocks noGrp="1" noChangeAspect="1"/>
          </p:cNvPicPr>
          <p:nvPr>
            <p:ph idx="1"/>
          </p:nvPr>
        </p:nvPicPr>
        <p:blipFill>
          <a:blip r:embed="rId2"/>
          <a:stretch>
            <a:fillRect/>
          </a:stretch>
        </p:blipFill>
        <p:spPr>
          <a:xfrm>
            <a:off x="1442720" y="437514"/>
            <a:ext cx="2407920" cy="2407920"/>
          </a:xfrm>
        </p:spPr>
      </p:pic>
      <p:pic>
        <p:nvPicPr>
          <p:cNvPr id="7" name="Picture 6">
            <a:extLst>
              <a:ext uri="{FF2B5EF4-FFF2-40B4-BE49-F238E27FC236}">
                <a16:creationId xmlns:a16="http://schemas.microsoft.com/office/drawing/2014/main" id="{198EADCF-295C-E5D6-4A25-6782B34A0D7F}"/>
              </a:ext>
            </a:extLst>
          </p:cNvPr>
          <p:cNvPicPr>
            <a:picLocks noChangeAspect="1"/>
          </p:cNvPicPr>
          <p:nvPr/>
        </p:nvPicPr>
        <p:blipFill>
          <a:blip r:embed="rId3"/>
          <a:stretch>
            <a:fillRect/>
          </a:stretch>
        </p:blipFill>
        <p:spPr>
          <a:xfrm>
            <a:off x="1442720" y="3429000"/>
            <a:ext cx="2438400" cy="2438400"/>
          </a:xfrm>
          <a:prstGeom prst="rect">
            <a:avLst/>
          </a:prstGeom>
        </p:spPr>
      </p:pic>
      <p:pic>
        <p:nvPicPr>
          <p:cNvPr id="9" name="Picture 8">
            <a:extLst>
              <a:ext uri="{FF2B5EF4-FFF2-40B4-BE49-F238E27FC236}">
                <a16:creationId xmlns:a16="http://schemas.microsoft.com/office/drawing/2014/main" id="{9F177207-572A-6197-1D0C-DA474EE9CFB7}"/>
              </a:ext>
            </a:extLst>
          </p:cNvPr>
          <p:cNvPicPr>
            <a:picLocks noChangeAspect="1"/>
          </p:cNvPicPr>
          <p:nvPr/>
        </p:nvPicPr>
        <p:blipFill>
          <a:blip r:embed="rId4"/>
          <a:stretch>
            <a:fillRect/>
          </a:stretch>
        </p:blipFill>
        <p:spPr>
          <a:xfrm>
            <a:off x="6766560" y="407034"/>
            <a:ext cx="2438400" cy="2438400"/>
          </a:xfrm>
          <a:prstGeom prst="rect">
            <a:avLst/>
          </a:prstGeom>
        </p:spPr>
      </p:pic>
      <p:pic>
        <p:nvPicPr>
          <p:cNvPr id="11" name="Picture 10">
            <a:extLst>
              <a:ext uri="{FF2B5EF4-FFF2-40B4-BE49-F238E27FC236}">
                <a16:creationId xmlns:a16="http://schemas.microsoft.com/office/drawing/2014/main" id="{BFA041A8-A15F-AF9A-78F4-CB3452A15C7E}"/>
              </a:ext>
            </a:extLst>
          </p:cNvPr>
          <p:cNvPicPr>
            <a:picLocks noChangeAspect="1"/>
          </p:cNvPicPr>
          <p:nvPr/>
        </p:nvPicPr>
        <p:blipFill>
          <a:blip r:embed="rId5"/>
          <a:stretch>
            <a:fillRect/>
          </a:stretch>
        </p:blipFill>
        <p:spPr>
          <a:xfrm>
            <a:off x="6766560" y="3429000"/>
            <a:ext cx="2438400" cy="2438400"/>
          </a:xfrm>
          <a:prstGeom prst="rect">
            <a:avLst/>
          </a:prstGeom>
        </p:spPr>
      </p:pic>
      <p:sp>
        <p:nvSpPr>
          <p:cNvPr id="12" name="TextBox 11">
            <a:extLst>
              <a:ext uri="{FF2B5EF4-FFF2-40B4-BE49-F238E27FC236}">
                <a16:creationId xmlns:a16="http://schemas.microsoft.com/office/drawing/2014/main" id="{E027CE2C-7CBE-1733-5A00-36E3E6695B8E}"/>
              </a:ext>
            </a:extLst>
          </p:cNvPr>
          <p:cNvSpPr txBox="1"/>
          <p:nvPr/>
        </p:nvSpPr>
        <p:spPr>
          <a:xfrm>
            <a:off x="4033520" y="1432560"/>
            <a:ext cx="1651414" cy="646331"/>
          </a:xfrm>
          <a:prstGeom prst="rect">
            <a:avLst/>
          </a:prstGeom>
          <a:noFill/>
        </p:spPr>
        <p:txBody>
          <a:bodyPr wrap="none" rtlCol="0">
            <a:spAutoFit/>
          </a:bodyPr>
          <a:lstStyle/>
          <a:p>
            <a:r>
              <a:rPr lang="en-US" dirty="0"/>
              <a:t>Low Resolution</a:t>
            </a:r>
          </a:p>
          <a:p>
            <a:r>
              <a:rPr lang="en-US" dirty="0"/>
              <a:t>PSNR = 26.026</a:t>
            </a:r>
          </a:p>
        </p:txBody>
      </p:sp>
      <p:sp>
        <p:nvSpPr>
          <p:cNvPr id="15" name="TextBox 14">
            <a:extLst>
              <a:ext uri="{FF2B5EF4-FFF2-40B4-BE49-F238E27FC236}">
                <a16:creationId xmlns:a16="http://schemas.microsoft.com/office/drawing/2014/main" id="{7C9828EB-EC5F-91AD-C73D-91016E65EA97}"/>
              </a:ext>
            </a:extLst>
          </p:cNvPr>
          <p:cNvSpPr txBox="1"/>
          <p:nvPr/>
        </p:nvSpPr>
        <p:spPr>
          <a:xfrm>
            <a:off x="4033520" y="4325034"/>
            <a:ext cx="1651414" cy="646331"/>
          </a:xfrm>
          <a:prstGeom prst="rect">
            <a:avLst/>
          </a:prstGeom>
          <a:noFill/>
        </p:spPr>
        <p:txBody>
          <a:bodyPr wrap="none" rtlCol="0">
            <a:spAutoFit/>
          </a:bodyPr>
          <a:lstStyle/>
          <a:p>
            <a:r>
              <a:rPr lang="en-US" dirty="0" err="1"/>
              <a:t>Guassian</a:t>
            </a:r>
            <a:r>
              <a:rPr lang="en-US" dirty="0"/>
              <a:t> Map</a:t>
            </a:r>
          </a:p>
          <a:p>
            <a:r>
              <a:rPr lang="en-US" dirty="0"/>
              <a:t>PSNR = 26.108</a:t>
            </a:r>
          </a:p>
        </p:txBody>
      </p:sp>
      <p:sp>
        <p:nvSpPr>
          <p:cNvPr id="16" name="TextBox 15">
            <a:extLst>
              <a:ext uri="{FF2B5EF4-FFF2-40B4-BE49-F238E27FC236}">
                <a16:creationId xmlns:a16="http://schemas.microsoft.com/office/drawing/2014/main" id="{D006BF42-295D-E8BD-55E0-42A22829784E}"/>
              </a:ext>
            </a:extLst>
          </p:cNvPr>
          <p:cNvSpPr txBox="1"/>
          <p:nvPr/>
        </p:nvSpPr>
        <p:spPr>
          <a:xfrm>
            <a:off x="9460879" y="1432559"/>
            <a:ext cx="1651414" cy="646331"/>
          </a:xfrm>
          <a:prstGeom prst="rect">
            <a:avLst/>
          </a:prstGeom>
          <a:noFill/>
        </p:spPr>
        <p:txBody>
          <a:bodyPr wrap="none" rtlCol="0">
            <a:spAutoFit/>
          </a:bodyPr>
          <a:lstStyle/>
          <a:p>
            <a:r>
              <a:rPr lang="en-US" dirty="0"/>
              <a:t>Laplacian Map</a:t>
            </a:r>
          </a:p>
          <a:p>
            <a:r>
              <a:rPr lang="en-US" dirty="0"/>
              <a:t>PSNR = 28.040</a:t>
            </a:r>
          </a:p>
        </p:txBody>
      </p:sp>
      <p:sp>
        <p:nvSpPr>
          <p:cNvPr id="17" name="TextBox 16">
            <a:extLst>
              <a:ext uri="{FF2B5EF4-FFF2-40B4-BE49-F238E27FC236}">
                <a16:creationId xmlns:a16="http://schemas.microsoft.com/office/drawing/2014/main" id="{9AAAD670-3C99-3364-589A-0EF5FF5403B0}"/>
              </a:ext>
            </a:extLst>
          </p:cNvPr>
          <p:cNvSpPr txBox="1"/>
          <p:nvPr/>
        </p:nvSpPr>
        <p:spPr>
          <a:xfrm>
            <a:off x="9460879" y="4325034"/>
            <a:ext cx="1651414" cy="646331"/>
          </a:xfrm>
          <a:prstGeom prst="rect">
            <a:avLst/>
          </a:prstGeom>
          <a:noFill/>
        </p:spPr>
        <p:txBody>
          <a:bodyPr wrap="none" rtlCol="0">
            <a:spAutoFit/>
          </a:bodyPr>
          <a:lstStyle/>
          <a:p>
            <a:r>
              <a:rPr lang="en-US" dirty="0"/>
              <a:t>L_1.3 Map</a:t>
            </a:r>
          </a:p>
          <a:p>
            <a:r>
              <a:rPr lang="en-US" dirty="0"/>
              <a:t>PSNR = 28.311</a:t>
            </a:r>
          </a:p>
        </p:txBody>
      </p:sp>
      <p:sp>
        <p:nvSpPr>
          <p:cNvPr id="4" name="Slide Number Placeholder 3">
            <a:extLst>
              <a:ext uri="{FF2B5EF4-FFF2-40B4-BE49-F238E27FC236}">
                <a16:creationId xmlns:a16="http://schemas.microsoft.com/office/drawing/2014/main" id="{C6A4373D-B107-3D9F-535A-BD0E1A4A71DE}"/>
              </a:ext>
            </a:extLst>
          </p:cNvPr>
          <p:cNvSpPr>
            <a:spLocks noGrp="1"/>
          </p:cNvSpPr>
          <p:nvPr>
            <p:ph type="sldNum" sz="quarter" idx="12"/>
          </p:nvPr>
        </p:nvSpPr>
        <p:spPr/>
        <p:txBody>
          <a:bodyPr/>
          <a:lstStyle/>
          <a:p>
            <a:fld id="{6EEB70B8-7050-42DF-BBDB-EDECBB1F96FB}" type="slidenum">
              <a:rPr lang="en-US" smtClean="0"/>
              <a:t>6</a:t>
            </a:fld>
            <a:endParaRPr lang="en-US"/>
          </a:p>
        </p:txBody>
      </p:sp>
    </p:spTree>
    <p:extLst>
      <p:ext uri="{BB962C8B-B14F-4D97-AF65-F5344CB8AC3E}">
        <p14:creationId xmlns:p14="http://schemas.microsoft.com/office/powerpoint/2010/main" val="3880246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575B6-7837-2074-C85A-075F2A5CE0B7}"/>
              </a:ext>
            </a:extLst>
          </p:cNvPr>
          <p:cNvSpPr>
            <a:spLocks noGrp="1"/>
          </p:cNvSpPr>
          <p:nvPr>
            <p:ph type="title"/>
          </p:nvPr>
        </p:nvSpPr>
        <p:spPr/>
        <p:txBody>
          <a:bodyPr/>
          <a:lstStyle/>
          <a:p>
            <a:r>
              <a:rPr lang="en-US" dirty="0">
                <a:solidFill>
                  <a:srgbClr val="002060"/>
                </a:solidFill>
              </a:rPr>
              <a:t>Deep Neural networks based approach</a:t>
            </a:r>
          </a:p>
        </p:txBody>
      </p:sp>
      <p:sp>
        <p:nvSpPr>
          <p:cNvPr id="3" name="Content Placeholder 2">
            <a:extLst>
              <a:ext uri="{FF2B5EF4-FFF2-40B4-BE49-F238E27FC236}">
                <a16:creationId xmlns:a16="http://schemas.microsoft.com/office/drawing/2014/main" id="{5451A3A7-E84D-33E9-AD22-DE350EC1548F}"/>
              </a:ext>
            </a:extLst>
          </p:cNvPr>
          <p:cNvSpPr>
            <a:spLocks noGrp="1"/>
          </p:cNvSpPr>
          <p:nvPr>
            <p:ph idx="1"/>
          </p:nvPr>
        </p:nvSpPr>
        <p:spPr>
          <a:xfrm>
            <a:off x="1141412" y="1849120"/>
            <a:ext cx="9905999" cy="3942081"/>
          </a:xfrm>
        </p:spPr>
        <p:txBody>
          <a:bodyPr>
            <a:normAutofit lnSpcReduction="10000"/>
          </a:bodyPr>
          <a:lstStyle/>
          <a:p>
            <a:pPr marL="0" indent="0">
              <a:buNone/>
            </a:pPr>
            <a:r>
              <a:rPr lang="en-US" dirty="0"/>
              <a:t>We use three kind of network for this task :</a:t>
            </a:r>
          </a:p>
          <a:p>
            <a:pPr>
              <a:buFont typeface="Wingdings" panose="05000000000000000000" pitchFamily="2" charset="2"/>
              <a:buChar char="§"/>
            </a:pPr>
            <a:r>
              <a:rPr lang="en-US" dirty="0"/>
              <a:t>SR-ResNet [6]</a:t>
            </a:r>
          </a:p>
          <a:p>
            <a:pPr>
              <a:buFont typeface="Wingdings" panose="05000000000000000000" pitchFamily="2" charset="2"/>
              <a:buChar char="§"/>
            </a:pPr>
            <a:r>
              <a:rPr lang="en-US" dirty="0"/>
              <a:t>SR-GAN [7]</a:t>
            </a:r>
          </a:p>
          <a:p>
            <a:pPr>
              <a:buFont typeface="Wingdings" panose="05000000000000000000" pitchFamily="2" charset="2"/>
              <a:buChar char="§"/>
            </a:pPr>
            <a:r>
              <a:rPr lang="en-US" dirty="0"/>
              <a:t>SR-GCN</a:t>
            </a:r>
          </a:p>
          <a:p>
            <a:pPr marL="0" indent="0">
              <a:buNone/>
            </a:pPr>
            <a:r>
              <a:rPr lang="en-US" dirty="0"/>
              <a:t>We implement all of these networks from scratch using </a:t>
            </a:r>
            <a:r>
              <a:rPr lang="en-US" dirty="0" err="1"/>
              <a:t>pytorch</a:t>
            </a:r>
            <a:r>
              <a:rPr lang="en-US" dirty="0"/>
              <a:t> and DIV2K.</a:t>
            </a:r>
          </a:p>
          <a:p>
            <a:pPr marL="0" indent="0">
              <a:buNone/>
            </a:pPr>
            <a:r>
              <a:rPr lang="en-US" dirty="0"/>
              <a:t>We should note that the first two one are not new approach and before us others implemented them, but the third approach is new and to our knowledge no one hasn’t implemented that.</a:t>
            </a:r>
          </a:p>
        </p:txBody>
      </p:sp>
      <p:sp>
        <p:nvSpPr>
          <p:cNvPr id="6" name="Slide Number Placeholder 5">
            <a:extLst>
              <a:ext uri="{FF2B5EF4-FFF2-40B4-BE49-F238E27FC236}">
                <a16:creationId xmlns:a16="http://schemas.microsoft.com/office/drawing/2014/main" id="{F8F97914-BB14-B65A-FF53-0E99B6A39BB2}"/>
              </a:ext>
            </a:extLst>
          </p:cNvPr>
          <p:cNvSpPr>
            <a:spLocks noGrp="1"/>
          </p:cNvSpPr>
          <p:nvPr>
            <p:ph type="sldNum" sz="quarter" idx="12"/>
          </p:nvPr>
        </p:nvSpPr>
        <p:spPr/>
        <p:txBody>
          <a:bodyPr/>
          <a:lstStyle/>
          <a:p>
            <a:fld id="{6EEB70B8-7050-42DF-BBDB-EDECBB1F96FB}" type="slidenum">
              <a:rPr lang="en-US" smtClean="0"/>
              <a:t>7</a:t>
            </a:fld>
            <a:endParaRPr lang="en-US"/>
          </a:p>
        </p:txBody>
      </p:sp>
    </p:spTree>
    <p:extLst>
      <p:ext uri="{BB962C8B-B14F-4D97-AF65-F5344CB8AC3E}">
        <p14:creationId xmlns:p14="http://schemas.microsoft.com/office/powerpoint/2010/main" val="1156127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B58FB-E289-3C4E-FF7B-2D096B29FA49}"/>
              </a:ext>
            </a:extLst>
          </p:cNvPr>
          <p:cNvSpPr>
            <a:spLocks noGrp="1"/>
          </p:cNvSpPr>
          <p:nvPr>
            <p:ph type="title"/>
          </p:nvPr>
        </p:nvSpPr>
        <p:spPr/>
        <p:txBody>
          <a:bodyPr/>
          <a:lstStyle/>
          <a:p>
            <a:r>
              <a:rPr lang="en-US" dirty="0" err="1">
                <a:solidFill>
                  <a:srgbClr val="002060"/>
                </a:solidFill>
              </a:rPr>
              <a:t>sR</a:t>
            </a:r>
            <a:r>
              <a:rPr lang="en-US" dirty="0">
                <a:solidFill>
                  <a:srgbClr val="002060"/>
                </a:solidFill>
              </a:rPr>
              <a:t>-ResNet</a:t>
            </a:r>
          </a:p>
        </p:txBody>
      </p:sp>
      <p:sp>
        <p:nvSpPr>
          <p:cNvPr id="3" name="Content Placeholder 2">
            <a:extLst>
              <a:ext uri="{FF2B5EF4-FFF2-40B4-BE49-F238E27FC236}">
                <a16:creationId xmlns:a16="http://schemas.microsoft.com/office/drawing/2014/main" id="{20282DE8-1565-D015-F6B7-6AD3311E4D49}"/>
              </a:ext>
            </a:extLst>
          </p:cNvPr>
          <p:cNvSpPr>
            <a:spLocks noGrp="1"/>
          </p:cNvSpPr>
          <p:nvPr>
            <p:ph idx="1"/>
          </p:nvPr>
        </p:nvSpPr>
        <p:spPr>
          <a:xfrm>
            <a:off x="1141412" y="1625600"/>
            <a:ext cx="9905999" cy="4531359"/>
          </a:xfrm>
        </p:spPr>
        <p:txBody>
          <a:bodyPr>
            <a:normAutofit fontScale="85000" lnSpcReduction="20000"/>
          </a:bodyPr>
          <a:lstStyle/>
          <a:p>
            <a:r>
              <a:rPr lang="en-US" dirty="0"/>
              <a:t>This approach is based on ResNet architecture that published in 2015 [8].</a:t>
            </a:r>
          </a:p>
          <a:p>
            <a:pPr algn="just"/>
            <a:r>
              <a:rPr lang="en-US" dirty="0"/>
              <a:t>This has 16 residual blocks which each of them consist of 2 convolution block with batch normalization and PReLU activation function.</a:t>
            </a:r>
          </a:p>
          <a:p>
            <a:pPr algn="just"/>
            <a:r>
              <a:rPr lang="en-US" dirty="0"/>
              <a:t>SR-ResNet has one unit in addition to ResNet. This unit is up-sampling and it just increase the channels and the shuffle them to increase the size of picture. For example if out feature map has size (64, H, W), then we have (256, H, W) feature map, after we shuffle channels together so at the final we have feature map of size (64, 4H, 4W).  </a:t>
            </a:r>
          </a:p>
          <a:p>
            <a:pPr algn="just"/>
            <a:r>
              <a:rPr lang="en-US" dirty="0"/>
              <a:t>Our train dataset contain high resolution images and crossponding low resolution image that down-sampled with factor 4.</a:t>
            </a:r>
          </a:p>
          <a:p>
            <a:pPr algn="just"/>
            <a:r>
              <a:rPr lang="en-US" dirty="0"/>
              <a:t>We augment our train set from 800 image to 8000 image with transforms like add gaussian noise, flip, rotation, …</a:t>
            </a:r>
          </a:p>
          <a:p>
            <a:pPr algn="just"/>
            <a:r>
              <a:rPr lang="en-US" dirty="0"/>
              <a:t>All of code is available in “</a:t>
            </a:r>
            <a:r>
              <a:rPr lang="en-US" b="1" i="1" dirty="0" err="1"/>
              <a:t>image_super_resolution.ipynb</a:t>
            </a:r>
            <a:r>
              <a:rPr lang="en-US" dirty="0"/>
              <a:t>”.</a:t>
            </a:r>
          </a:p>
          <a:p>
            <a:pPr algn="just"/>
            <a:endParaRPr lang="en-US" dirty="0"/>
          </a:p>
          <a:p>
            <a:pPr marL="0" indent="0" algn="just">
              <a:buNone/>
            </a:pPr>
            <a:endParaRPr lang="en-US" dirty="0"/>
          </a:p>
        </p:txBody>
      </p:sp>
      <p:sp>
        <p:nvSpPr>
          <p:cNvPr id="6" name="Slide Number Placeholder 5">
            <a:extLst>
              <a:ext uri="{FF2B5EF4-FFF2-40B4-BE49-F238E27FC236}">
                <a16:creationId xmlns:a16="http://schemas.microsoft.com/office/drawing/2014/main" id="{7B9A0563-B16F-26A0-60C8-A101014265D9}"/>
              </a:ext>
            </a:extLst>
          </p:cNvPr>
          <p:cNvSpPr>
            <a:spLocks noGrp="1"/>
          </p:cNvSpPr>
          <p:nvPr>
            <p:ph type="sldNum" sz="quarter" idx="12"/>
          </p:nvPr>
        </p:nvSpPr>
        <p:spPr/>
        <p:txBody>
          <a:bodyPr/>
          <a:lstStyle/>
          <a:p>
            <a:fld id="{6EEB70B8-7050-42DF-BBDB-EDECBB1F96FB}" type="slidenum">
              <a:rPr lang="en-US" smtClean="0"/>
              <a:t>8</a:t>
            </a:fld>
            <a:endParaRPr lang="en-US"/>
          </a:p>
        </p:txBody>
      </p:sp>
    </p:spTree>
    <p:extLst>
      <p:ext uri="{BB962C8B-B14F-4D97-AF65-F5344CB8AC3E}">
        <p14:creationId xmlns:p14="http://schemas.microsoft.com/office/powerpoint/2010/main" val="4126654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319A42D4-D443-B586-7D86-23096488CE6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09839" y="577593"/>
            <a:ext cx="9372322" cy="5702814"/>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55780581-4077-B308-CF12-9F50378C1ADA}"/>
              </a:ext>
            </a:extLst>
          </p:cNvPr>
          <p:cNvSpPr>
            <a:spLocks noGrp="1"/>
          </p:cNvSpPr>
          <p:nvPr>
            <p:ph type="sldNum" sz="quarter" idx="12"/>
          </p:nvPr>
        </p:nvSpPr>
        <p:spPr/>
        <p:txBody>
          <a:bodyPr/>
          <a:lstStyle/>
          <a:p>
            <a:fld id="{6EEB70B8-7050-42DF-BBDB-EDECBB1F96FB}" type="slidenum">
              <a:rPr lang="en-US" smtClean="0"/>
              <a:t>9</a:t>
            </a:fld>
            <a:endParaRPr lang="en-US"/>
          </a:p>
        </p:txBody>
      </p:sp>
    </p:spTree>
    <p:extLst>
      <p:ext uri="{BB962C8B-B14F-4D97-AF65-F5344CB8AC3E}">
        <p14:creationId xmlns:p14="http://schemas.microsoft.com/office/powerpoint/2010/main" val="31232095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587</TotalTime>
  <Words>1446</Words>
  <Application>Microsoft Office PowerPoint</Application>
  <PresentationFormat>Widescreen</PresentationFormat>
  <Paragraphs>157</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Cambria Math</vt:lpstr>
      <vt:lpstr>Tw Cen MT</vt:lpstr>
      <vt:lpstr>Wingdings</vt:lpstr>
      <vt:lpstr>Circuit</vt:lpstr>
      <vt:lpstr>Image Super Resolution</vt:lpstr>
      <vt:lpstr>PowerPoint Presentation</vt:lpstr>
      <vt:lpstr>Introduction</vt:lpstr>
      <vt:lpstr>Classical methods</vt:lpstr>
      <vt:lpstr>PowerPoint Presentation</vt:lpstr>
      <vt:lpstr>PowerPoint Presentation</vt:lpstr>
      <vt:lpstr>Deep Neural networks based approach</vt:lpstr>
      <vt:lpstr>sR-ResNet</vt:lpstr>
      <vt:lpstr>PowerPoint Presentation</vt:lpstr>
      <vt:lpstr>Sr-Res-Net Results</vt:lpstr>
      <vt:lpstr>Sr-Res-Net Results</vt:lpstr>
      <vt:lpstr>Sr-Res-Net Results</vt:lpstr>
      <vt:lpstr>Sr-gan</vt:lpstr>
      <vt:lpstr>PowerPoint Presentation</vt:lpstr>
      <vt:lpstr>Loss Function</vt:lpstr>
      <vt:lpstr>Results And comparison</vt:lpstr>
      <vt:lpstr>Graph convolution</vt:lpstr>
      <vt:lpstr>Graph convolution</vt:lpstr>
      <vt:lpstr>Graph convolution</vt:lpstr>
      <vt:lpstr>Practical problems</vt:lpstr>
      <vt:lpstr>Solutions</vt:lpstr>
      <vt:lpstr>SR-GCN</vt:lpstr>
      <vt:lpstr>Results</vt:lpstr>
      <vt:lpstr>Future improvement</vt:lpstr>
      <vt:lpstr>References</vt:lpstr>
      <vt:lpstr>References</vt:lpstr>
      <vt:lpstr>Thanks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Super Resolution</dc:title>
  <dc:creator>Sepehr Kazemi</dc:creator>
  <cp:lastModifiedBy>Sepehr Kazemi</cp:lastModifiedBy>
  <cp:revision>19</cp:revision>
  <dcterms:created xsi:type="dcterms:W3CDTF">2023-08-13T15:07:55Z</dcterms:created>
  <dcterms:modified xsi:type="dcterms:W3CDTF">2023-08-15T17:56:14Z</dcterms:modified>
</cp:coreProperties>
</file>

<file path=docProps/thumbnail.jpeg>
</file>